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6" r:id="rId2"/>
    <p:sldId id="258" r:id="rId3"/>
    <p:sldId id="259" r:id="rId4"/>
    <p:sldId id="264" r:id="rId5"/>
    <p:sldId id="260" r:id="rId6"/>
    <p:sldId id="262" r:id="rId7"/>
    <p:sldId id="261" r:id="rId8"/>
    <p:sldId id="263" r:id="rId9"/>
    <p:sldId id="265" r:id="rId10"/>
    <p:sldId id="256" r:id="rId11"/>
    <p:sldId id="257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589-BD0B-47F0-B183-5163C0F6D107}" type="datetimeFigureOut">
              <a:rPr lang="en-US" smtClean="0"/>
              <a:pPr/>
              <a:t>7/30/12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AF7-3F7F-4791-A1EA-740FBA74C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589-BD0B-47F0-B183-5163C0F6D107}" type="datetimeFigureOut">
              <a:rPr lang="en-US" smtClean="0"/>
              <a:pPr/>
              <a:t>7/30/12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AF7-3F7F-4791-A1EA-740FBA74C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589-BD0B-47F0-B183-5163C0F6D107}" type="datetimeFigureOut">
              <a:rPr lang="en-US" smtClean="0"/>
              <a:pPr/>
              <a:t>7/30/12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AF7-3F7F-4791-A1EA-740FBA74C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589-BD0B-47F0-B183-5163C0F6D107}" type="datetimeFigureOut">
              <a:rPr lang="en-US" smtClean="0"/>
              <a:pPr/>
              <a:t>7/30/12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AF7-3F7F-4791-A1EA-740FBA74C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589-BD0B-47F0-B183-5163C0F6D107}" type="datetimeFigureOut">
              <a:rPr lang="en-US" smtClean="0"/>
              <a:pPr/>
              <a:t>7/30/12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AF7-3F7F-4791-A1EA-740FBA74C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589-BD0B-47F0-B183-5163C0F6D107}" type="datetimeFigureOut">
              <a:rPr lang="en-US" smtClean="0"/>
              <a:pPr/>
              <a:t>7/30/12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AF7-3F7F-4791-A1EA-740FBA74C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589-BD0B-47F0-B183-5163C0F6D107}" type="datetimeFigureOut">
              <a:rPr lang="en-US" smtClean="0"/>
              <a:pPr/>
              <a:t>7/30/12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AF7-3F7F-4791-A1EA-740FBA74C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589-BD0B-47F0-B183-5163C0F6D107}" type="datetimeFigureOut">
              <a:rPr lang="en-US" smtClean="0"/>
              <a:pPr/>
              <a:t>7/30/12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AF7-3F7F-4791-A1EA-740FBA74C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589-BD0B-47F0-B183-5163C0F6D107}" type="datetimeFigureOut">
              <a:rPr lang="en-US" smtClean="0"/>
              <a:pPr/>
              <a:t>7/30/12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AF7-3F7F-4791-A1EA-740FBA74C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589-BD0B-47F0-B183-5163C0F6D107}" type="datetimeFigureOut">
              <a:rPr lang="en-US" smtClean="0"/>
              <a:pPr/>
              <a:t>7/30/12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AF7-3F7F-4791-A1EA-740FBA74C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589-BD0B-47F0-B183-5163C0F6D107}" type="datetimeFigureOut">
              <a:rPr lang="en-US" smtClean="0"/>
              <a:pPr/>
              <a:t>7/30/12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AF7-3F7F-4791-A1EA-740FBA74C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A6589-BD0B-47F0-B183-5163C0F6D107}" type="datetimeFigureOut">
              <a:rPr lang="en-US" smtClean="0"/>
              <a:pPr/>
              <a:t>7/30/12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F8AF7-3F7F-4791-A1EA-740FBA74C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png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88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POLICY POINT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8001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POLICY:  GBCB Staff Conduct	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The Board of Education expects that each professional and support staff member shall put forth every effort to promote a quality instructional program in the school district. In building a quality program, employees must meet certain expectations that include, but are not limited to, the following:</a:t>
            </a:r>
          </a:p>
          <a:p>
            <a:endParaRPr lang="en-US" sz="800" dirty="0"/>
          </a:p>
          <a:p>
            <a:r>
              <a:rPr lang="en-US" sz="2400" dirty="0" smtClean="0"/>
              <a:t>#14:  Teachers should be: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Neat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clean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and dress in a </a:t>
            </a:r>
            <a:r>
              <a:rPr lang="en-US" sz="2800" u="sng" dirty="0" smtClean="0">
                <a:solidFill>
                  <a:srgbClr val="C00000"/>
                </a:solidFill>
              </a:rPr>
              <a:t>professional</a:t>
            </a:r>
            <a:r>
              <a:rPr lang="en-US" sz="2400" dirty="0" smtClean="0"/>
              <a:t> manner at all times. 	</a:t>
            </a:r>
            <a:r>
              <a:rPr lang="en-US" sz="2400" i="1" dirty="0" smtClean="0"/>
              <a:t>Professional dress does not include blue jeans or shorts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800" u="sng" dirty="0" smtClean="0">
                <a:solidFill>
                  <a:srgbClr val="C00000"/>
                </a:solidFill>
              </a:rPr>
              <a:t>Body piercings</a:t>
            </a:r>
            <a:r>
              <a:rPr lang="en-US" sz="2400" dirty="0" smtClean="0"/>
              <a:t>, other than in ears, should not be worn when performing one’s duty as an educator in the Joplin Schools.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Acceptable earrings do not include </a:t>
            </a:r>
            <a:r>
              <a:rPr lang="en-US" sz="2800" u="sng" dirty="0" smtClean="0">
                <a:solidFill>
                  <a:srgbClr val="C00000"/>
                </a:solidFill>
              </a:rPr>
              <a:t>gauge or plug style earrings</a:t>
            </a:r>
            <a:r>
              <a:rPr lang="en-US" sz="2400" u="sng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Employees with </a:t>
            </a:r>
            <a:r>
              <a:rPr lang="en-US" sz="2800" u="sng" dirty="0" smtClean="0">
                <a:solidFill>
                  <a:srgbClr val="C00000"/>
                </a:solidFill>
              </a:rPr>
              <a:t>tattoos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shall cover the tattoo with clothing or by other appropriate means.</a:t>
            </a:r>
            <a:endParaRPr lang="en-US" sz="2400" dirty="0"/>
          </a:p>
        </p:txBody>
      </p:sp>
      <p:pic>
        <p:nvPicPr>
          <p:cNvPr id="5" name="Picture 4" descr="eagle-lr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0"/>
            <a:ext cx="2971800" cy="13160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PROFESSIONAL DRESS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924800" cy="17526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rgbClr val="002060"/>
                </a:solidFill>
              </a:rPr>
              <a:t>Dress for Success</a:t>
            </a:r>
            <a:endParaRPr lang="en-US" sz="2800" b="1" dirty="0">
              <a:solidFill>
                <a:srgbClr val="002060"/>
              </a:solidFill>
            </a:endParaRP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Not for a night out on the town.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rgbClr val="002060"/>
                </a:solidFill>
              </a:rPr>
              <a:t>Dress as a Role Model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You represent Joplin Schools at all time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rgbClr val="002060"/>
                </a:solidFill>
              </a:rPr>
              <a:t>Dress for Decency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If it’s questionable in your mind – it’s questionable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rgbClr val="002060"/>
                </a:solidFill>
              </a:rPr>
              <a:t>Dress for Safety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Shoes should be practical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rgbClr val="002060"/>
                </a:solidFill>
              </a:rPr>
              <a:t>Dress for Respect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Your dress is a reflection of your professionalism.</a:t>
            </a:r>
          </a:p>
          <a:p>
            <a:pPr>
              <a:buFont typeface="Arial" pitchFamily="34" charset="0"/>
              <a:buChar char="•"/>
            </a:pPr>
            <a:endParaRPr 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UNPROFESSIONAL DRESS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Low riding pants</a:t>
            </a:r>
          </a:p>
          <a:p>
            <a:r>
              <a:rPr lang="en-US" b="1" dirty="0" smtClean="0"/>
              <a:t>Plunging necklines</a:t>
            </a:r>
          </a:p>
          <a:p>
            <a:r>
              <a:rPr lang="en-US" b="1" dirty="0" smtClean="0"/>
              <a:t>Tight clothes</a:t>
            </a:r>
          </a:p>
          <a:p>
            <a:r>
              <a:rPr lang="en-US" b="1" dirty="0" smtClean="0"/>
              <a:t>Sloppy T-Shirt</a:t>
            </a:r>
          </a:p>
          <a:p>
            <a:r>
              <a:rPr lang="en-US" b="1" dirty="0" smtClean="0"/>
              <a:t>Spaghetti Straps</a:t>
            </a:r>
          </a:p>
          <a:p>
            <a:r>
              <a:rPr lang="en-US" b="1" dirty="0" smtClean="0"/>
              <a:t>Short Skirts</a:t>
            </a:r>
          </a:p>
          <a:p>
            <a:pPr marL="742950" lvl="2" indent="-342900"/>
            <a:r>
              <a:rPr lang="en-US" b="1" dirty="0" smtClean="0"/>
              <a:t>Which includes short sweater dresses</a:t>
            </a:r>
          </a:p>
          <a:p>
            <a:pPr marL="742950" lvl="2" indent="-34290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</a:p>
          <a:p>
            <a:r>
              <a:rPr lang="en-US" b="1" dirty="0" smtClean="0"/>
              <a:t>What about HAIR?!</a:t>
            </a:r>
            <a:endParaRPr lang="en-US" b="1" dirty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Administrative Guide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Dress, grooming, and appearance may be regulated by school boards if compelling educational interest is demonstrated or if such codes are supported by community standards.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QUICK REMINDERS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/>
              <a:t>Board Policy GBCD, Staff Conduct</a:t>
            </a:r>
            <a:r>
              <a:rPr lang="en-US" dirty="0"/>
              <a:t>, stipulates that </a:t>
            </a:r>
            <a:r>
              <a:rPr lang="en-US" i="1" dirty="0">
                <a:solidFill>
                  <a:srgbClr val="C00000"/>
                </a:solidFill>
              </a:rPr>
              <a:t>each professional and support staff member will become familiar with, enforce and follow all Board policies</a:t>
            </a:r>
            <a:r>
              <a:rPr lang="en-US" dirty="0"/>
              <a:t>, regulations, administrative procedure, other directions given by district administrators and state and federal laws as they affect the performance of job duties.</a:t>
            </a:r>
          </a:p>
          <a:p>
            <a:pPr lvl="0"/>
            <a:r>
              <a:rPr lang="en-US" b="1" dirty="0"/>
              <a:t>Board Policy GCPE, Termination of Professional Staff Members </a:t>
            </a:r>
            <a:r>
              <a:rPr lang="en-US" dirty="0"/>
              <a:t>states that </a:t>
            </a:r>
            <a:r>
              <a:rPr lang="en-US" i="1" dirty="0">
                <a:solidFill>
                  <a:srgbClr val="C00000"/>
                </a:solidFill>
              </a:rPr>
              <a:t>willful or persistent </a:t>
            </a:r>
            <a:r>
              <a:rPr lang="en-US" dirty="0"/>
              <a:t>violation of or failure to obey the published regulations of the Board of Education of the school district are cause for termination.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FINAL POINT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eagle-lr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762000"/>
            <a:ext cx="2971800" cy="131608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It’s not only okay to have the conversations about appropriate dress for staff….</a:t>
            </a:r>
          </a:p>
          <a:p>
            <a:pPr algn="ctr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It’s Expected.</a:t>
            </a:r>
          </a:p>
          <a:p>
            <a:pPr algn="ctr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EFFECTIVE CLASSROOM MANAGEMENT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PROPAGATES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APPROPRIATE BEHAVIOR</a:t>
            </a:r>
          </a:p>
          <a:p>
            <a:pPr algn="ctr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SO…..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Teachers must “look” the part.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j0240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26638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0301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00200"/>
            <a:ext cx="19812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MCj033573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62400"/>
            <a:ext cx="24384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MCj023303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114800"/>
            <a:ext cx="19177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MCj023731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038600"/>
            <a:ext cx="16986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MCj030011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600200"/>
            <a:ext cx="1765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0"/>
            <a:ext cx="464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</a:rPr>
              <a:t>DRESS </a:t>
            </a:r>
          </a:p>
          <a:p>
            <a:pPr algn="ctr"/>
            <a:r>
              <a:rPr lang="en-US" sz="8800" b="1" dirty="0" smtClean="0">
                <a:solidFill>
                  <a:srgbClr val="C00000"/>
                </a:solidFill>
              </a:rPr>
              <a:t>FOR THE</a:t>
            </a:r>
          </a:p>
          <a:p>
            <a:pPr algn="ctr"/>
            <a:r>
              <a:rPr lang="en-US" sz="8800" b="1" dirty="0" smtClean="0">
                <a:solidFill>
                  <a:srgbClr val="C00000"/>
                </a:solidFill>
              </a:rPr>
              <a:t>JOB</a:t>
            </a:r>
            <a:endParaRPr lang="en-US" sz="8800" dirty="0"/>
          </a:p>
        </p:txBody>
      </p:sp>
      <p:pic>
        <p:nvPicPr>
          <p:cNvPr id="1030" name="Picture 6" descr="C:\Users\tinasmith\AppData\Local\Microsoft\Windows\Temporary Internet Files\Content.IE5\TNHTNBV3\MP9004117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57200"/>
            <a:ext cx="4003402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0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693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Professional Business Dress</a:t>
            </a:r>
            <a:endParaRPr lang="en-US" sz="60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8000" y="2057400"/>
            <a:ext cx="1320800" cy="36576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1447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981200"/>
            <a:ext cx="165417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447800"/>
            <a:ext cx="1409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276600"/>
            <a:ext cx="1611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5257800"/>
            <a:ext cx="1698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133600"/>
            <a:ext cx="1479550" cy="34163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2127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00200"/>
            <a:ext cx="20716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105400"/>
            <a:ext cx="1698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3810000"/>
            <a:ext cx="1384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5486400"/>
            <a:ext cx="1473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0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Professional Business Dress</a:t>
            </a:r>
            <a:endParaRPr lang="en-US" sz="60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819400"/>
            <a:ext cx="291465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09800"/>
            <a:ext cx="21494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2598738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20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Business Casual</a:t>
            </a:r>
            <a:endParaRPr lang="en-US" sz="60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165417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0"/>
            <a:ext cx="11588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752600"/>
            <a:ext cx="13843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828801"/>
            <a:ext cx="24829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20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Business Casual</a:t>
            </a:r>
            <a:endParaRPr lang="en-US" sz="60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6019800"/>
            <a:ext cx="4355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Business Casual is NOT SLOPPY!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0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9"/>
              </a:avLst>
            </a:prstTxWarp>
          </a:bodyPr>
          <a:lstStyle/>
          <a:p>
            <a:pPr algn="ctr"/>
            <a:r>
              <a:rPr lang="en-US" sz="6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BUSINESS CASUAL</a:t>
            </a:r>
          </a:p>
          <a:p>
            <a:pPr algn="ctr"/>
            <a:r>
              <a:rPr lang="en-US" sz="6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AND</a:t>
            </a:r>
          </a:p>
          <a:p>
            <a:pPr algn="ctr"/>
            <a:r>
              <a:rPr lang="en-US" sz="6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CASUAL</a:t>
            </a:r>
          </a:p>
          <a:p>
            <a:pPr algn="ctr"/>
            <a:endParaRPr lang="en-US" sz="60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  <a:p>
            <a:pPr algn="ctr"/>
            <a:r>
              <a:rPr lang="en-US" sz="60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ARE NOT THE SAME!</a:t>
            </a:r>
            <a:endParaRPr lang="en-US" sz="60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416</Words>
  <Application>Microsoft Macintosh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POLICY POINT</vt:lpstr>
      <vt:lpstr>Slide 2</vt:lpstr>
      <vt:lpstr>Teachers must “look” the part.</vt:lpstr>
      <vt:lpstr>Slide 4</vt:lpstr>
      <vt:lpstr>Slide 5</vt:lpstr>
      <vt:lpstr>Professional Business Dress</vt:lpstr>
      <vt:lpstr>Business Casual</vt:lpstr>
      <vt:lpstr>Business Casual</vt:lpstr>
      <vt:lpstr>Slide 9</vt:lpstr>
      <vt:lpstr>PROFESSIONAL DRESS</vt:lpstr>
      <vt:lpstr>UNPROFESSIONAL DRESS</vt:lpstr>
      <vt:lpstr>Administrative Guide</vt:lpstr>
      <vt:lpstr>QUICK REMINDERS</vt:lpstr>
      <vt:lpstr>FINAL POINT</vt:lpstr>
    </vt:vector>
  </TitlesOfParts>
  <Company>Joplin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 Smith</dc:creator>
  <cp:lastModifiedBy>Technology Services</cp:lastModifiedBy>
  <cp:revision>6</cp:revision>
  <dcterms:created xsi:type="dcterms:W3CDTF">2012-07-30T20:13:53Z</dcterms:created>
  <dcterms:modified xsi:type="dcterms:W3CDTF">2012-07-30T20:14:15Z</dcterms:modified>
</cp:coreProperties>
</file>