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64" r:id="rId4"/>
    <p:sldId id="266" r:id="rId5"/>
    <p:sldId id="267" r:id="rId6"/>
    <p:sldId id="268" r:id="rId7"/>
    <p:sldId id="258" r:id="rId8"/>
    <p:sldId id="259" r:id="rId9"/>
    <p:sldId id="260" r:id="rId10"/>
    <p:sldId id="261" r:id="rId11"/>
    <p:sldId id="262" r:id="rId12"/>
    <p:sldId id="263"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64"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1F8F86-0382-4C0E-87C1-3BFEE55D93B8}" type="datetimeFigureOut">
              <a:rPr lang="en-US" smtClean="0"/>
              <a:pPr/>
              <a:t>8/5/2010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7CFB3F-9B4A-4834-B613-84612BD8D80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CFB3F-9B4A-4834-B613-84612BD8D80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CFB3F-9B4A-4834-B613-84612BD8D80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CFB3F-9B4A-4834-B613-84612BD8D80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CFB3F-9B4A-4834-B613-84612BD8D80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CFB3F-9B4A-4834-B613-84612BD8D801}"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CFB3F-9B4A-4834-B613-84612BD8D80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CFB3F-9B4A-4834-B613-84612BD8D80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CFB3F-9B4A-4834-B613-84612BD8D80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CFB3F-9B4A-4834-B613-84612BD8D80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CFB3F-9B4A-4834-B613-84612BD8D80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CFB3F-9B4A-4834-B613-84612BD8D80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CFB3F-9B4A-4834-B613-84612BD8D80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CFB3F-9B4A-4834-B613-84612BD8D80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48DAF89-2C95-486E-BB7E-6B09F1BDFFB2}" type="datetimeFigureOut">
              <a:rPr lang="en-US" smtClean="0"/>
              <a:pPr/>
              <a:t>8/5/2010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7C3AB02-0C51-40D7-96A3-D9B123202FD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8DAF89-2C95-486E-BB7E-6B09F1BDFFB2}" type="datetimeFigureOut">
              <a:rPr lang="en-US" smtClean="0"/>
              <a:pPr/>
              <a:t>8/5/2010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3AB02-0C51-40D7-96A3-D9B123202F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8DAF89-2C95-486E-BB7E-6B09F1BDFFB2}" type="datetimeFigureOut">
              <a:rPr lang="en-US" smtClean="0"/>
              <a:pPr/>
              <a:t>8/5/2010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3AB02-0C51-40D7-96A3-D9B123202F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8DAF89-2C95-486E-BB7E-6B09F1BDFFB2}" type="datetimeFigureOut">
              <a:rPr lang="en-US" smtClean="0"/>
              <a:pPr/>
              <a:t>8/5/2010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3AB02-0C51-40D7-96A3-D9B123202F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8DAF89-2C95-486E-BB7E-6B09F1BDFFB2}" type="datetimeFigureOut">
              <a:rPr lang="en-US" smtClean="0"/>
              <a:pPr/>
              <a:t>8/5/2010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3AB02-0C51-40D7-96A3-D9B123202FD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8DAF89-2C95-486E-BB7E-6B09F1BDFFB2}" type="datetimeFigureOut">
              <a:rPr lang="en-US" smtClean="0"/>
              <a:pPr/>
              <a:t>8/5/2010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C3AB02-0C51-40D7-96A3-D9B123202F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8DAF89-2C95-486E-BB7E-6B09F1BDFFB2}" type="datetimeFigureOut">
              <a:rPr lang="en-US" smtClean="0"/>
              <a:pPr/>
              <a:t>8/5/2010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C3AB02-0C51-40D7-96A3-D9B123202F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8DAF89-2C95-486E-BB7E-6B09F1BDFFB2}" type="datetimeFigureOut">
              <a:rPr lang="en-US" smtClean="0"/>
              <a:pPr/>
              <a:t>8/5/2010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C3AB02-0C51-40D7-96A3-D9B123202F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8DAF89-2C95-486E-BB7E-6B09F1BDFFB2}" type="datetimeFigureOut">
              <a:rPr lang="en-US" smtClean="0"/>
              <a:pPr/>
              <a:t>8/5/2010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C3AB02-0C51-40D7-96A3-D9B123202F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8DAF89-2C95-486E-BB7E-6B09F1BDFFB2}" type="datetimeFigureOut">
              <a:rPr lang="en-US" smtClean="0"/>
              <a:pPr/>
              <a:t>8/5/2010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C3AB02-0C51-40D7-96A3-D9B123202F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8DAF89-2C95-486E-BB7E-6B09F1BDFFB2}" type="datetimeFigureOut">
              <a:rPr lang="en-US" smtClean="0"/>
              <a:pPr/>
              <a:t>8/5/2010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7C3AB02-0C51-40D7-96A3-D9B123202FD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8DAF89-2C95-486E-BB7E-6B09F1BDFFB2}" type="datetimeFigureOut">
              <a:rPr lang="en-US" smtClean="0"/>
              <a:pPr/>
              <a:t>8/5/2010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7C3AB02-0C51-40D7-96A3-D9B123202FD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eeoc.gov/policy/vii.htm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Sexual Harassment</a:t>
            </a:r>
            <a:endParaRPr lang="en-US" dirty="0"/>
          </a:p>
        </p:txBody>
      </p:sp>
      <p:sp>
        <p:nvSpPr>
          <p:cNvPr id="3" name="Subtitle 2"/>
          <p:cNvSpPr>
            <a:spLocks noGrp="1"/>
          </p:cNvSpPr>
          <p:nvPr>
            <p:ph type="subTitle" idx="1"/>
          </p:nvPr>
        </p:nvSpPr>
        <p:spPr/>
        <p:txBody>
          <a:bodyPr/>
          <a:lstStyle/>
          <a:p>
            <a:r>
              <a:rPr lang="en-US" dirty="0" smtClean="0"/>
              <a:t>What’s it all about?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a:t>
            </a:r>
            <a:r>
              <a:rPr lang="en-US" dirty="0" smtClean="0"/>
              <a:t>possible sexual </a:t>
            </a:r>
            <a:r>
              <a:rPr lang="en-US" dirty="0" smtClean="0"/>
              <a:t>harassment continued..</a:t>
            </a:r>
            <a:endParaRPr lang="en-US" dirty="0"/>
          </a:p>
        </p:txBody>
      </p:sp>
      <p:sp>
        <p:nvSpPr>
          <p:cNvPr id="3" name="Content Placeholder 2"/>
          <p:cNvSpPr>
            <a:spLocks noGrp="1"/>
          </p:cNvSpPr>
          <p:nvPr>
            <p:ph idx="1"/>
          </p:nvPr>
        </p:nvSpPr>
        <p:spPr/>
        <p:txBody>
          <a:bodyPr>
            <a:normAutofit/>
          </a:bodyPr>
          <a:lstStyle/>
          <a:p>
            <a:r>
              <a:rPr lang="en-US" sz="3600" dirty="0" smtClean="0"/>
              <a:t>Unwelcomed letters, telephone calls, or materials of a sexual nature </a:t>
            </a:r>
          </a:p>
          <a:p>
            <a:r>
              <a:rPr lang="en-US" sz="3600" dirty="0" smtClean="0"/>
              <a:t>Displaying sexually suggestive pictures or objects, offensive graffiti </a:t>
            </a:r>
          </a:p>
          <a:p>
            <a:r>
              <a:rPr lang="en-US" sz="3600" dirty="0" smtClean="0"/>
              <a:t>Whistling or catcalling </a:t>
            </a:r>
          </a:p>
          <a:p>
            <a:r>
              <a:rPr lang="en-US" sz="3600" dirty="0" smtClean="0"/>
              <a:t>Graphic or degrading comments about another's appearance, dress, anatomy </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 is NOT..</a:t>
            </a:r>
            <a:endParaRPr lang="en-US" dirty="0"/>
          </a:p>
        </p:txBody>
      </p:sp>
      <p:sp>
        <p:nvSpPr>
          <p:cNvPr id="3" name="Content Placeholder 2"/>
          <p:cNvSpPr>
            <a:spLocks noGrp="1"/>
          </p:cNvSpPr>
          <p:nvPr>
            <p:ph idx="1"/>
          </p:nvPr>
        </p:nvSpPr>
        <p:spPr/>
        <p:txBody>
          <a:bodyPr/>
          <a:lstStyle/>
          <a:p>
            <a:r>
              <a:rPr lang="en-US" sz="3600" dirty="0" smtClean="0"/>
              <a:t>A relationship of mutual consent </a:t>
            </a:r>
          </a:p>
          <a:p>
            <a:r>
              <a:rPr lang="en-US" sz="3600" dirty="0" smtClean="0"/>
              <a:t> A hug between friends </a:t>
            </a:r>
          </a:p>
          <a:p>
            <a:r>
              <a:rPr lang="en-US" sz="3600" dirty="0" smtClean="0"/>
              <a:t> Mutual flirtation</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should do..</a:t>
            </a:r>
            <a:endParaRPr lang="en-US" dirty="0"/>
          </a:p>
        </p:txBody>
      </p:sp>
      <p:sp>
        <p:nvSpPr>
          <p:cNvPr id="3" name="Content Placeholder 2"/>
          <p:cNvSpPr>
            <a:spLocks noGrp="1"/>
          </p:cNvSpPr>
          <p:nvPr>
            <p:ph idx="1"/>
          </p:nvPr>
        </p:nvSpPr>
        <p:spPr/>
        <p:txBody>
          <a:bodyPr>
            <a:normAutofit/>
          </a:bodyPr>
          <a:lstStyle/>
          <a:p>
            <a:r>
              <a:rPr lang="en-US" sz="3600" dirty="0" smtClean="0"/>
              <a:t>Tell the harasser that the behavior is unwelcome and it should stop</a:t>
            </a:r>
          </a:p>
          <a:p>
            <a:r>
              <a:rPr lang="en-US" sz="3600" dirty="0" smtClean="0"/>
              <a:t>Report the behavior to your immediate supervisor and the Director of Human Resources</a:t>
            </a:r>
          </a:p>
          <a:p>
            <a:r>
              <a:rPr lang="en-US" sz="3600" dirty="0" smtClean="0"/>
              <a:t>An investigation will occur</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704088"/>
            <a:ext cx="8305800" cy="2496312"/>
          </a:xfrm>
        </p:spPr>
        <p:txBody>
          <a:bodyPr/>
          <a:lstStyle/>
          <a:p>
            <a:pPr algn="ctr"/>
            <a:r>
              <a:rPr lang="en-US" dirty="0" smtClean="0"/>
              <a:t>QUESTIONS???????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4294967295"/>
          </p:nvPr>
        </p:nvSpPr>
        <p:spPr>
          <a:xfrm>
            <a:off x="762000" y="762000"/>
            <a:ext cx="8001000" cy="5715000"/>
          </a:xfrm>
        </p:spPr>
        <p:txBody>
          <a:bodyPr>
            <a:normAutofit fontScale="40000" lnSpcReduction="20000"/>
          </a:bodyPr>
          <a:lstStyle/>
          <a:p>
            <a:r>
              <a:rPr lang="en-US" sz="8000" dirty="0" smtClean="0"/>
              <a:t>Sexual harassment is a form of sex discrimination that violates </a:t>
            </a:r>
            <a:r>
              <a:rPr lang="en-US" sz="8000" dirty="0" smtClean="0">
                <a:hlinkClick r:id="rId3"/>
              </a:rPr>
              <a:t>Title VII of the Civil Rights Act of 1964</a:t>
            </a:r>
            <a:r>
              <a:rPr lang="en-US" sz="8000" dirty="0" smtClean="0"/>
              <a:t>.</a:t>
            </a:r>
          </a:p>
          <a:p>
            <a:r>
              <a:rPr lang="en-US" sz="8000" dirty="0" smtClean="0"/>
              <a:t>Sexual harassment in schools is illegal under Title IX of the Education Amendments of 1972, which prohibits sex discrimination in schools receiving federal funds. This law applies to all school-sponsored activities -- athletics, field trips, extracurricular programs, and bus or school-sponsored transportation</a:t>
            </a:r>
            <a:r>
              <a:rPr lang="en-US" sz="6700" dirty="0" smtClean="0"/>
              <a:t>. </a:t>
            </a:r>
            <a:r>
              <a:rPr lang="en-US" sz="5800" dirty="0" smtClean="0"/>
              <a:t/>
            </a:r>
            <a:br>
              <a:rPr lang="en-US" sz="5800" dirty="0" smtClean="0"/>
            </a:br>
            <a:endParaRPr lang="en-US" sz="58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 defined…</a:t>
            </a:r>
            <a:endParaRPr lang="en-US" dirty="0"/>
          </a:p>
        </p:txBody>
      </p:sp>
      <p:sp>
        <p:nvSpPr>
          <p:cNvPr id="3" name="Content Placeholder 2"/>
          <p:cNvSpPr>
            <a:spLocks noGrp="1"/>
          </p:cNvSpPr>
          <p:nvPr>
            <p:ph idx="1"/>
          </p:nvPr>
        </p:nvSpPr>
        <p:spPr/>
        <p:txBody>
          <a:bodyPr>
            <a:normAutofit fontScale="92500"/>
          </a:bodyPr>
          <a:lstStyle/>
          <a:p>
            <a:r>
              <a:rPr lang="en-US" sz="3200" dirty="0" smtClean="0"/>
              <a:t>Unwelcome sexual advances, requests for sexual favors, and other verbal or physical conduct of a sexual nature constitutes sexual harassment when submission to or rejection of this conduct explicitly or implicitly affects an individual's employment, unreasonably interferes with an individual's work performance or creates an intimidating, hostile or offensive work environment.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sexual harassment</a:t>
            </a:r>
            <a:endParaRPr lang="en-US" dirty="0"/>
          </a:p>
        </p:txBody>
      </p:sp>
      <p:sp>
        <p:nvSpPr>
          <p:cNvPr id="3" name="Content Placeholder 2"/>
          <p:cNvSpPr>
            <a:spLocks noGrp="1"/>
          </p:cNvSpPr>
          <p:nvPr>
            <p:ph idx="1"/>
          </p:nvPr>
        </p:nvSpPr>
        <p:spPr/>
        <p:txBody>
          <a:bodyPr>
            <a:normAutofit/>
          </a:bodyPr>
          <a:lstStyle/>
          <a:p>
            <a:r>
              <a:rPr lang="en-US" sz="3600" dirty="0" smtClean="0"/>
              <a:t>Quid Pro  Quo</a:t>
            </a:r>
          </a:p>
          <a:p>
            <a:pPr>
              <a:buNone/>
            </a:pPr>
            <a:endParaRPr lang="en-US" sz="3600" dirty="0" smtClean="0"/>
          </a:p>
          <a:p>
            <a:r>
              <a:rPr lang="en-US" sz="3600" dirty="0" smtClean="0"/>
              <a:t>Hostile Working Environment</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Quid Pro Quo…</a:t>
            </a:r>
            <a:endParaRPr lang="en-US" dirty="0"/>
          </a:p>
        </p:txBody>
      </p:sp>
      <p:sp>
        <p:nvSpPr>
          <p:cNvPr id="3" name="Content Placeholder 2"/>
          <p:cNvSpPr>
            <a:spLocks noGrp="1"/>
          </p:cNvSpPr>
          <p:nvPr>
            <p:ph idx="1"/>
          </p:nvPr>
        </p:nvSpPr>
        <p:spPr/>
        <p:txBody>
          <a:bodyPr>
            <a:noAutofit/>
          </a:bodyPr>
          <a:lstStyle/>
          <a:p>
            <a:r>
              <a:rPr lang="en-US" sz="3200" dirty="0" smtClean="0"/>
              <a:t>means "this for that." </a:t>
            </a:r>
          </a:p>
          <a:p>
            <a:r>
              <a:rPr lang="en-US" sz="3200" dirty="0" smtClean="0"/>
              <a:t>An example of this form of sexual harassment occurs if a teacher (or any school employee) stipulates that a grade (or participation on a team, in a play, etc.) will be based on whether you submit to unwelcome sexual conduct. This abuse of authority is illegal regardless of whether you refuse sexual demands or submit to them.</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Hostile Working Environment…</a:t>
            </a:r>
            <a:endParaRPr lang="en-US" dirty="0"/>
          </a:p>
        </p:txBody>
      </p:sp>
      <p:sp>
        <p:nvSpPr>
          <p:cNvPr id="3" name="Content Placeholder 2"/>
          <p:cNvSpPr>
            <a:spLocks noGrp="1"/>
          </p:cNvSpPr>
          <p:nvPr>
            <p:ph idx="1"/>
          </p:nvPr>
        </p:nvSpPr>
        <p:spPr/>
        <p:txBody>
          <a:bodyPr>
            <a:normAutofit/>
          </a:bodyPr>
          <a:lstStyle/>
          <a:p>
            <a:r>
              <a:rPr lang="en-US" sz="3600" dirty="0" smtClean="0"/>
              <a:t>Verbal, physical, or visual forms of harassment, that are sexual in nature, "sufficiently severe, persistent, or pervasive" and unwelcome.</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smtClean="0"/>
              <a:t>Sexual harassment can occur in a variety of circumstances……</a:t>
            </a:r>
            <a:endParaRPr lang="en-US" dirty="0"/>
          </a:p>
        </p:txBody>
      </p:sp>
      <p:sp>
        <p:nvSpPr>
          <p:cNvPr id="3" name="Content Placeholder 2"/>
          <p:cNvSpPr>
            <a:spLocks noGrp="1"/>
          </p:cNvSpPr>
          <p:nvPr>
            <p:ph idx="1"/>
          </p:nvPr>
        </p:nvSpPr>
        <p:spPr>
          <a:xfrm>
            <a:off x="457200" y="1828800"/>
            <a:ext cx="8229600" cy="4297363"/>
          </a:xfrm>
        </p:spPr>
        <p:txBody>
          <a:bodyPr>
            <a:normAutofit/>
          </a:bodyPr>
          <a:lstStyle/>
          <a:p>
            <a:r>
              <a:rPr lang="en-US" sz="3600" dirty="0" smtClean="0"/>
              <a:t>The victim as well as the harasser may be a woman or a man. The victim does not have to be of the opposite sex. </a:t>
            </a:r>
          </a:p>
          <a:p>
            <a:r>
              <a:rPr lang="en-US" sz="3600" dirty="0" smtClean="0"/>
              <a:t>The harasser can be the victim's supervisor, an agent of the employer, a supervisor in another area, a co-worker, or a non-employee. </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Sexual harassment can occur continued….</a:t>
            </a:r>
            <a:endParaRPr lang="en-US" dirty="0"/>
          </a:p>
        </p:txBody>
      </p:sp>
      <p:sp>
        <p:nvSpPr>
          <p:cNvPr id="3" name="Content Placeholder 2"/>
          <p:cNvSpPr>
            <a:spLocks noGrp="1"/>
          </p:cNvSpPr>
          <p:nvPr>
            <p:ph idx="1"/>
          </p:nvPr>
        </p:nvSpPr>
        <p:spPr/>
        <p:txBody>
          <a:bodyPr>
            <a:noAutofit/>
          </a:bodyPr>
          <a:lstStyle/>
          <a:p>
            <a:r>
              <a:rPr lang="en-US" sz="3600" dirty="0" smtClean="0"/>
              <a:t>The victim does not have to be the person harassed but could be anyone affected by the offensive conduct. </a:t>
            </a:r>
          </a:p>
          <a:p>
            <a:r>
              <a:rPr lang="en-US" sz="3600" dirty="0" smtClean="0"/>
              <a:t>The harasser's conduct must be unwelcome.</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a:t>
            </a:r>
            <a:r>
              <a:rPr lang="en-US" dirty="0" smtClean="0"/>
              <a:t>possible sexual </a:t>
            </a:r>
            <a:r>
              <a:rPr lang="en-US" dirty="0" smtClean="0"/>
              <a:t>harassment</a:t>
            </a:r>
            <a:endParaRPr lang="en-US" dirty="0"/>
          </a:p>
        </p:txBody>
      </p:sp>
      <p:sp>
        <p:nvSpPr>
          <p:cNvPr id="3" name="Content Placeholder 2"/>
          <p:cNvSpPr>
            <a:spLocks noGrp="1"/>
          </p:cNvSpPr>
          <p:nvPr>
            <p:ph idx="1"/>
          </p:nvPr>
        </p:nvSpPr>
        <p:spPr/>
        <p:txBody>
          <a:bodyPr>
            <a:normAutofit/>
          </a:bodyPr>
          <a:lstStyle/>
          <a:p>
            <a:r>
              <a:rPr lang="en-US" sz="3600" dirty="0" smtClean="0"/>
              <a:t>Unwanted sexual teasing, jokes, remarks or questions </a:t>
            </a:r>
          </a:p>
          <a:p>
            <a:r>
              <a:rPr lang="en-US" sz="3600" dirty="0" smtClean="0"/>
              <a:t>Unwanted pressure for dates </a:t>
            </a:r>
          </a:p>
          <a:p>
            <a:r>
              <a:rPr lang="en-US" sz="3600" dirty="0" smtClean="0"/>
              <a:t>Deliberate touching, leaning over, cornering or pinching </a:t>
            </a:r>
          </a:p>
          <a:p>
            <a:r>
              <a:rPr lang="en-US" sz="3600" dirty="0" smtClean="0"/>
              <a:t>Sexual looks or gestures </a:t>
            </a:r>
          </a:p>
          <a:p>
            <a:r>
              <a:rPr lang="en-US" sz="3600" dirty="0" smtClean="0"/>
              <a:t>Pressure for sexual favors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TotalTime>
  <Words>493</Words>
  <Application>Microsoft Office PowerPoint</Application>
  <PresentationFormat>On-screen Show (4:3)</PresentationFormat>
  <Paragraphs>54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Sexual Harassment</vt:lpstr>
      <vt:lpstr>Slide 2</vt:lpstr>
      <vt:lpstr>Sexual harassment defined…</vt:lpstr>
      <vt:lpstr>Types of sexual harassment</vt:lpstr>
      <vt:lpstr>Quid Pro Quo…</vt:lpstr>
      <vt:lpstr>Hostile Working Environment…</vt:lpstr>
      <vt:lpstr>Sexual harassment can occur in a variety of circumstances……</vt:lpstr>
      <vt:lpstr>Sexual harassment can occur continued….</vt:lpstr>
      <vt:lpstr>Examples of possible sexual harassment</vt:lpstr>
      <vt:lpstr>Examples of possible sexual harassment continued..</vt:lpstr>
      <vt:lpstr>Sexual harassment is NOT..</vt:lpstr>
      <vt:lpstr>What you should do..</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Harassment</dc:title>
  <dc:creator>RKBK</dc:creator>
  <cp:lastModifiedBy>bkaiser</cp:lastModifiedBy>
  <cp:revision>4</cp:revision>
  <dcterms:created xsi:type="dcterms:W3CDTF">2010-07-14T01:29:36Z</dcterms:created>
  <dcterms:modified xsi:type="dcterms:W3CDTF">2010-08-05T15:02:20Z</dcterms:modified>
</cp:coreProperties>
</file>