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9" r:id="rId5"/>
  </p:sldMasterIdLst>
  <p:notesMasterIdLst>
    <p:notesMasterId r:id="rId32"/>
  </p:notesMasterIdLst>
  <p:sldIdLst>
    <p:sldId id="257" r:id="rId6"/>
    <p:sldId id="294" r:id="rId7"/>
    <p:sldId id="295" r:id="rId8"/>
    <p:sldId id="293" r:id="rId9"/>
    <p:sldId id="292"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291"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86" autoAdjust="0"/>
  </p:normalViewPr>
  <p:slideViewPr>
    <p:cSldViewPr snapToGrid="0" snapToObjects="1">
      <p:cViewPr varScale="1">
        <p:scale>
          <a:sx n="75" d="100"/>
          <a:sy n="75" d="100"/>
        </p:scale>
        <p:origin x="-14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461FDF1-6340-4AE0-8D6B-6AD42ADA8061}" type="datetimeFigureOut">
              <a:rPr lang="en-US"/>
              <a:pPr>
                <a:defRPr/>
              </a:pPr>
              <a:t>8/4/2011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DFC89A0-DE21-4B31-893D-2C6F6F9EDA7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800" smtClean="0">
              <a:latin typeface="Helvetica"/>
            </a:endParaRPr>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036378-892E-4814-A4CB-EE01689DF05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Missouri law</a:t>
            </a:r>
            <a:r>
              <a:rPr lang="en-US" baseline="0" dirty="0" smtClean="0"/>
              <a:t> </a:t>
            </a:r>
            <a:r>
              <a:rPr lang="en-US" dirty="0" smtClean="0"/>
              <a:t>has been updated to require school districts in the state to develop a policy on the use of seclusion and restraint. This</a:t>
            </a:r>
            <a:r>
              <a:rPr lang="en-US" baseline="0" dirty="0" smtClean="0"/>
              <a:t> was required to be completed by July 2011. Joplin adopted the MSBA model </a:t>
            </a:r>
            <a:r>
              <a:rPr lang="en-US" baseline="0" dirty="0" err="1" smtClean="0"/>
              <a:t>policy.This</a:t>
            </a:r>
            <a:r>
              <a:rPr lang="en-US" baseline="0" dirty="0" smtClean="0"/>
              <a:t> is a hot topic. This a serious topic.</a:t>
            </a:r>
            <a:endParaRPr lang="en-US" dirty="0"/>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coat…backwards</a:t>
            </a:r>
            <a:endParaRPr lang="en-US" dirty="0"/>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FC89A0-DE21-4B31-893D-2C6F6F9EDA7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44213AF-26F6-41FA-8D85-E2C5388D6E58}" type="datetimeFigureOut">
              <a:rPr lang="en-US" smtClean="0"/>
              <a:pPr/>
              <a:t>8/4/2011</a:t>
            </a:fld>
            <a:endParaRPr lang="en-US" dirty="0">
              <a:solidFill>
                <a:srgbClr val="FFFFFF"/>
              </a:solidFill>
            </a:endParaRPr>
          </a:p>
        </p:txBody>
      </p:sp>
      <p:sp>
        <p:nvSpPr>
          <p:cNvPr id="2" name="Footer Placeholder 1"/>
          <p:cNvSpPr>
            <a:spLocks noGrp="1"/>
          </p:cNvSpPr>
          <p:nvPr>
            <p:ph type="ftr" sz="quarter" idx="11"/>
          </p:nvPr>
        </p:nvSpPr>
        <p:spPr/>
        <p:txBody>
          <a:bodyPr/>
          <a:lstStyle/>
          <a:p>
            <a:endParaRPr kumimoji="0" lang="en-US">
              <a:solidFill>
                <a:schemeClr val="accent1">
                  <a:tint val="20000"/>
                </a:scheme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D5BBC35B-A44B-4119-B8DA-DE9E3DFADA20}" type="slidenum">
              <a:rPr kumimoji="0" lang="en-US" smtClean="0"/>
              <a:pPr/>
              <a:t>‹#›</a:t>
            </a:fld>
            <a:endParaRPr kumimoji="0" lang="en-US" dirty="0">
              <a:solidFill>
                <a:srgbClr val="FFFFFF"/>
              </a:solidFill>
            </a:endParaRPr>
          </a:p>
        </p:txBody>
      </p:sp>
    </p:spTree>
  </p:cSld>
  <p:clrMapOvr>
    <a:masterClrMapping/>
  </p:clrMapOvr>
  <p:transition spd="med">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8/4/2011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8/4/2011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7" name="Title 1"/>
          <p:cNvSpPr>
            <a:spLocks noGrp="1"/>
          </p:cNvSpPr>
          <p:nvPr>
            <p:ph type="ctrTitle"/>
          </p:nvPr>
        </p:nvSpPr>
        <p:spPr>
          <a:xfrm>
            <a:off x="533400" y="2438400"/>
            <a:ext cx="8001000" cy="673395"/>
          </a:xfrm>
          <a:prstGeom prst="rect">
            <a:avLst/>
          </a:prstGeom>
          <a:ln>
            <a:solidFill>
              <a:schemeClr val="bg1"/>
            </a:solidFill>
          </a:ln>
        </p:spPr>
        <p:txBody>
          <a:bodyPr/>
          <a:lstStyle>
            <a:lvl1pPr algn="ctr">
              <a:defRPr sz="3600">
                <a:solidFill>
                  <a:srgbClr val="1467B2"/>
                </a:solidFill>
                <a:latin typeface="Helvetica"/>
                <a:cs typeface="Helvetica"/>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3200400"/>
            <a:ext cx="8001000" cy="2895600"/>
          </a:xfrm>
          <a:prstGeom prst="rect">
            <a:avLst/>
          </a:prstGeom>
          <a:solidFill>
            <a:schemeClr val="bg1"/>
          </a:solidFill>
          <a:ln>
            <a:solidFill>
              <a:schemeClr val="bg1"/>
            </a:solidFill>
          </a:ln>
        </p:spPr>
        <p:txBody>
          <a:bodyPr/>
          <a:lstStyle>
            <a:lvl1pPr marL="0" indent="0" algn="l">
              <a:buClr>
                <a:srgbClr val="8DB43D"/>
              </a:buClr>
              <a:buFont typeface="Arial"/>
              <a:buChar char="•"/>
              <a:defRPr sz="2400">
                <a:solidFill>
                  <a:schemeClr val="tx1">
                    <a:lumMod val="75000"/>
                    <a:lumOff val="25000"/>
                  </a:schemeClr>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44213AF-26F6-41FA-8D85-E2C5388D6E58}" type="datetimeFigureOut">
              <a:rPr lang="en-US" smtClean="0"/>
              <a:pPr/>
              <a:t>8/4/2011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D5BBC35B-A44B-4119-B8DA-DE9E3DFADA20}"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44213AF-26F6-41FA-8D85-E2C5388D6E58}" type="datetimeFigureOut">
              <a:rPr lang="en-US" smtClean="0"/>
              <a:pPr/>
              <a:t>8/4/2011</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44213AF-26F6-41FA-8D85-E2C5388D6E58}" type="datetimeFigureOut">
              <a:rPr lang="en-US" smtClean="0"/>
              <a:pPr/>
              <a:t>8/4/2011</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44213AF-26F6-41FA-8D85-E2C5388D6E58}" type="datetimeFigureOut">
              <a:rPr lang="en-US" smtClean="0"/>
              <a:pPr/>
              <a:t>8/4/2011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fld id="{D5BBC35B-A44B-4119-B8DA-DE9E3DFADA20}" type="slidenum">
              <a:rPr kumimoji="0" lang="en-US" smtClean="0"/>
              <a:pPr/>
              <a:t>‹#›</a:t>
            </a:fld>
            <a:endParaRPr kumimoji="0"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4213AF-26F6-41FA-8D85-E2C5388D6E58}" type="datetimeFigureOut">
              <a:rPr lang="en-US" smtClean="0"/>
              <a:pPr/>
              <a:t>8/4/2011</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44213AF-26F6-41FA-8D85-E2C5388D6E58}" type="datetimeFigureOut">
              <a:rPr lang="en-US" smtClean="0"/>
              <a:pPr/>
              <a:t>8/4/2011</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44213AF-26F6-41FA-8D85-E2C5388D6E58}" type="datetimeFigureOut">
              <a:rPr lang="en-US" smtClean="0"/>
              <a:pPr/>
              <a:t>8/4/2011</a:t>
            </a:fld>
            <a:endParaRPr lang="en-US"/>
          </a:p>
        </p:txBody>
      </p:sp>
      <p:sp>
        <p:nvSpPr>
          <p:cNvPr id="29" name="Footer Placeholder 28"/>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44213AF-26F6-41FA-8D85-E2C5388D6E58}" type="datetimeFigureOut">
              <a:rPr lang="en-US" smtClean="0"/>
              <a:pPr/>
              <a:t>8/4/2011</a:t>
            </a:fld>
            <a:endParaRPr lang="en-US">
              <a:solidFill>
                <a:schemeClr val="tx1"/>
              </a:solidFill>
            </a:endParaRPr>
          </a:p>
        </p:txBody>
      </p:sp>
      <p:sp>
        <p:nvSpPr>
          <p:cNvPr id="5" name="Footer Placeholder 4"/>
          <p:cNvSpPr>
            <a:spLocks noGrp="1"/>
          </p:cNvSpPr>
          <p:nvPr>
            <p:ph type="ftr" sz="quarter" idx="11"/>
          </p:nvPr>
        </p:nvSpPr>
        <p:spPr/>
        <p:txBody>
          <a:bodyPr/>
          <a:lstStyle/>
          <a:p>
            <a:endParaRPr kumimoji="0" lang="en-US">
              <a:solidFill>
                <a:schemeClr val="tx1"/>
              </a:solidFill>
            </a:endParaRPr>
          </a:p>
        </p:txBody>
      </p:sp>
      <p:sp>
        <p:nvSpPr>
          <p:cNvPr id="31" name="Slide Number Placeholder 30"/>
          <p:cNvSpPr>
            <a:spLocks noGrp="1"/>
          </p:cNvSpPr>
          <p:nvPr>
            <p:ph type="sldNum" sz="quarter" idx="12"/>
          </p:nvPr>
        </p:nvSpPr>
        <p:spPr/>
        <p:txBody>
          <a:bodyPr/>
          <a:lstStyle/>
          <a:p>
            <a:fld id="{D5BBC35B-A44B-4119-B8DA-DE9E3DFADA20}" type="slidenum">
              <a:rPr kumimoji="0" lang="en-US" smtClean="0"/>
              <a:pPr/>
              <a:t>‹#›</a:t>
            </a:fld>
            <a:endParaRPr kumimoji="0" lang="en-US">
              <a:solidFill>
                <a:schemeClr val="tx1"/>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44213AF-26F6-41FA-8D85-E2C5388D6E58}" type="datetimeFigureOut">
              <a:rPr lang="en-US" smtClean="0"/>
              <a:pPr/>
              <a:t>8/4/2011</a:t>
            </a:fld>
            <a:endParaRPr lang="en-US" sz="1000" dirty="0">
              <a:solidFill>
                <a:schemeClr val="tx1"/>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5BBC35B-A44B-4119-B8DA-DE9E3DFADA20}" type="slidenum">
              <a:rPr kumimoji="0" lang="en-US" smtClean="0"/>
              <a:pPr/>
              <a:t>‹#›</a:t>
            </a:fld>
            <a:endParaRPr kumimoji="0" lang="en-US" sz="1000" b="0">
              <a:solidFill>
                <a:schemeClr val="tx1"/>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Lst>
  <p:transition spd="med">
    <p:strips dir="rd"/>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18" Type="http://schemas.openxmlformats.org/officeDocument/2006/relationships/image" Target="../media/image1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notesSlide" Target="../notesSlides/notesSlide2.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bwMode="auto">
          <a:xfrm>
            <a:off x="228600" y="2574925"/>
            <a:ext cx="8763000" cy="673100"/>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US" dirty="0" smtClean="0">
                <a:ea typeface="Helvetica"/>
              </a:rPr>
              <a:t>Seclusion </a:t>
            </a:r>
            <a:r>
              <a:rPr lang="en-US" dirty="0" smtClean="0">
                <a:ea typeface="Helvetica"/>
              </a:rPr>
              <a:t>and Restraint for All Students</a:t>
            </a:r>
          </a:p>
        </p:txBody>
      </p:sp>
      <p:sp>
        <p:nvSpPr>
          <p:cNvPr id="3" name="Subtitle 5"/>
          <p:cNvSpPr>
            <a:spLocks noGrp="1"/>
          </p:cNvSpPr>
          <p:nvPr>
            <p:ph type="subTitle" idx="1"/>
          </p:nvPr>
        </p:nvSpPr>
        <p:spPr>
          <a:xfrm>
            <a:off x="533400" y="4043363"/>
            <a:ext cx="8001000" cy="1752600"/>
          </a:xfrm>
        </p:spPr>
        <p:txBody>
          <a:bodyPr/>
          <a:lstStyle/>
          <a:p>
            <a:pPr eaLnBrk="1" fontAlgn="auto" hangingPunct="1">
              <a:spcAft>
                <a:spcPts val="0"/>
              </a:spcAft>
              <a:buFont typeface="Arial"/>
              <a:buNone/>
              <a:defRPr/>
            </a:pPr>
            <a:r>
              <a:rPr lang="en-US" sz="3200" i="1" dirty="0" smtClean="0">
                <a:latin typeface="Helvetica" pitchFamily="-112" charset="0"/>
              </a:rPr>
              <a:t>Joplin Public Schools – Leadership Retreat</a:t>
            </a:r>
            <a:endParaRPr lang="en-US" sz="3200" i="1" dirty="0" smtClean="0">
              <a:latin typeface="Helvetica" pitchFamily="-112" charset="0"/>
            </a:endParaRPr>
          </a:p>
          <a:p>
            <a:pPr algn="r" eaLnBrk="1" fontAlgn="auto" hangingPunct="1">
              <a:spcAft>
                <a:spcPts val="0"/>
              </a:spcAft>
              <a:buFont typeface="Arial"/>
              <a:buNone/>
              <a:defRPr/>
            </a:pPr>
            <a:r>
              <a:rPr lang="en-US" b="1" i="1" dirty="0" smtClean="0">
                <a:latin typeface="Helvetica" pitchFamily="-112" charset="0"/>
              </a:rPr>
              <a:t>August </a:t>
            </a:r>
            <a:r>
              <a:rPr lang="en-US" b="1" i="1" dirty="0" smtClean="0">
                <a:latin typeface="Helvetica" pitchFamily="-112" charset="0"/>
              </a:rPr>
              <a:t>5, 2011</a:t>
            </a:r>
            <a:endParaRPr lang="en-US" b="1" i="1" dirty="0">
              <a:latin typeface="Helvetica" pitchFamily="-112" charset="0"/>
            </a:endParaRPr>
          </a:p>
        </p:txBody>
      </p:sp>
    </p:spTree>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Defintions</a:t>
            </a:r>
            <a:r>
              <a:rPr lang="en-US" dirty="0" smtClean="0"/>
              <a:t>	</a:t>
            </a:r>
            <a:endParaRPr lang="en-US" dirty="0"/>
          </a:p>
        </p:txBody>
      </p:sp>
      <p:sp>
        <p:nvSpPr>
          <p:cNvPr id="3" name="Content Placeholder 2"/>
          <p:cNvSpPr>
            <a:spLocks noGrp="1"/>
          </p:cNvSpPr>
          <p:nvPr>
            <p:ph idx="1"/>
          </p:nvPr>
        </p:nvSpPr>
        <p:spPr/>
        <p:txBody>
          <a:bodyPr/>
          <a:lstStyle/>
          <a:p>
            <a:r>
              <a:rPr lang="en-US" i="1" dirty="0" smtClean="0"/>
              <a:t>Seclusion</a:t>
            </a:r>
            <a:r>
              <a:rPr lang="en-US" dirty="0" smtClean="0"/>
              <a:t> – The confinement of a student alone in an enclosed space from which the student is physically prevented from leaving by locking hardware.</a:t>
            </a:r>
          </a:p>
          <a:p>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defintions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Time-Out</a:t>
            </a:r>
            <a:r>
              <a:rPr lang="en-US" dirty="0" smtClean="0"/>
              <a:t> – Brief removal from sources of positive reinforcement that does not meet the definition of seclusion or isolation. The purpose of time-out is to separate the student from the attention of staff and other students</a:t>
            </a:r>
            <a:r>
              <a:rPr lang="en-US" dirty="0" smtClean="0"/>
              <a:t>.</a:t>
            </a:r>
          </a:p>
          <a:p>
            <a:endParaRPr lang="en-US" dirty="0" smtClean="0"/>
          </a:p>
          <a:p>
            <a:pPr>
              <a:buNone/>
            </a:pPr>
            <a:endParaRPr lang="en-US" dirty="0" smtClean="0"/>
          </a:p>
          <a:p>
            <a:r>
              <a:rPr lang="en-US" dirty="0" smtClean="0"/>
              <a:t>Note</a:t>
            </a:r>
            <a:r>
              <a:rPr lang="en-US" dirty="0" smtClean="0"/>
              <a:t>: Nothing in this policy is intended to prohibit the use of time-out as defined in this policy</a:t>
            </a:r>
            <a:r>
              <a:rPr lang="en-US" dirty="0" smtClean="0"/>
              <a:t>.</a:t>
            </a:r>
            <a:r>
              <a:rPr lang="en-US" dirty="0" smtClean="0"/>
              <a:t/>
            </a:r>
            <a:br>
              <a:rPr lang="en-US" dirty="0" smtClean="0"/>
            </a:br>
            <a:r>
              <a:rPr lang="en-US" dirty="0" smtClean="0"/>
              <a:t>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 of Aversive Interventions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Aversive </a:t>
            </a:r>
            <a:r>
              <a:rPr lang="en-US" dirty="0" smtClean="0"/>
              <a:t>interventions will only be used in accordance with this policy. District personnel shall never use aversive interventions that compromise health and safety.</a:t>
            </a:r>
          </a:p>
          <a:p>
            <a:pPr>
              <a:buNone/>
            </a:pP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 of Seclusion, Isolation and Restraint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i="1" dirty="0" smtClean="0"/>
              <a:t>Seclusion</a:t>
            </a:r>
            <a:endParaRPr lang="en-US" dirty="0" smtClean="0"/>
          </a:p>
          <a:p>
            <a:pPr>
              <a:buNone/>
            </a:pPr>
            <a:r>
              <a:rPr lang="en-US" dirty="0" smtClean="0"/>
              <a:t/>
            </a:r>
            <a:br>
              <a:rPr lang="en-US" dirty="0" smtClean="0"/>
            </a:br>
            <a:r>
              <a:rPr lang="en-US" dirty="0" smtClean="0"/>
              <a:t>Seclusion as defined in this policy is prohibited except in an emergency situation while awaiting the arrival of law enforcement officers as provided for in state law.</a:t>
            </a:r>
          </a:p>
          <a:p>
            <a:pPr>
              <a:buNone/>
            </a:pP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Isolation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3800" dirty="0" smtClean="0"/>
              <a:t>Isolation </a:t>
            </a:r>
            <a:r>
              <a:rPr lang="en-US" sz="3800" dirty="0" smtClean="0"/>
              <a:t>shall only be used</a:t>
            </a:r>
            <a:r>
              <a:rPr lang="en-US" dirty="0" smtClean="0"/>
              <a:t>:</a:t>
            </a:r>
          </a:p>
          <a:p>
            <a:pPr>
              <a:buNone/>
            </a:pPr>
            <a:r>
              <a:rPr lang="en-US" dirty="0" smtClean="0"/>
              <a:t> </a:t>
            </a:r>
            <a:endParaRPr lang="en-US" dirty="0" smtClean="0"/>
          </a:p>
          <a:p>
            <a:r>
              <a:rPr lang="en-US" dirty="0" smtClean="0"/>
              <a:t>In </a:t>
            </a:r>
            <a:r>
              <a:rPr lang="en-US" dirty="0" smtClean="0"/>
              <a:t>an emergency situation, or</a:t>
            </a:r>
          </a:p>
          <a:p>
            <a:pPr>
              <a:buNone/>
            </a:pPr>
            <a:r>
              <a:rPr lang="en-US" dirty="0" smtClean="0"/>
              <a:t> </a:t>
            </a:r>
          </a:p>
          <a:p>
            <a:r>
              <a:rPr lang="en-US" dirty="0" smtClean="0"/>
              <a:t>When </a:t>
            </a:r>
            <a:r>
              <a:rPr lang="en-US" dirty="0" smtClean="0"/>
              <a:t>less restrictive measures have not effectively de-escalated the situation and the school has a plan for how to respond in such situations, </a:t>
            </a:r>
            <a:r>
              <a:rPr lang="en-US" dirty="0" smtClean="0"/>
              <a:t>or</a:t>
            </a:r>
          </a:p>
          <a:p>
            <a:endParaRPr lang="en-US" dirty="0" smtClean="0"/>
          </a:p>
          <a:p>
            <a:r>
              <a:rPr lang="en-US" dirty="0" smtClean="0"/>
              <a:t>With </a:t>
            </a:r>
            <a:r>
              <a:rPr lang="en-US" dirty="0" smtClean="0"/>
              <a:t>parental approval as specified in a student’s IEP, Section 504 plan or other agreed-upon plan to address a student’s behavior.</a:t>
            </a:r>
          </a:p>
          <a:p>
            <a:endParaRPr lang="en-US" dirty="0" smtClean="0"/>
          </a:p>
          <a:p>
            <a:r>
              <a:rPr lang="en-US" sz="3800" b="1" dirty="0" smtClean="0"/>
              <a:t>Isolation </a:t>
            </a:r>
            <a:r>
              <a:rPr lang="en-US" sz="3800" b="1" dirty="0" smtClean="0"/>
              <a:t>shall never be used as a form of punishment or for the convenience of district personnel.</a:t>
            </a:r>
          </a:p>
          <a:p>
            <a:pPr>
              <a:buNone/>
            </a:pP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student in isolation must be monitored by district personnel who are in close proximity and able to see and hear the student at all times. </a:t>
            </a:r>
            <a:endParaRPr lang="en-US" dirty="0" smtClean="0"/>
          </a:p>
          <a:p>
            <a:pPr>
              <a:buNone/>
            </a:pPr>
            <a:endParaRPr lang="en-US" dirty="0" smtClean="0"/>
          </a:p>
          <a:p>
            <a:r>
              <a:rPr lang="en-US" dirty="0" smtClean="0"/>
              <a:t>Monitoring </a:t>
            </a:r>
            <a:r>
              <a:rPr lang="en-US" dirty="0" smtClean="0"/>
              <a:t>shall be face to face unless personal safety is significantly compromised, in which case technology-supported monitoring may be utilized. The total time in isolation is to be reasonably calculated based on the age of the student and the circumstances and is not to exceed 40 minutes without a reassessment of the situation and consultation with parents/guardians or administrative staff, unless otherwise specified in an IEP, Section 504 plan or other parentally agreed-upon plan to address a student’s </a:t>
            </a:r>
            <a:r>
              <a:rPr lang="en-US" dirty="0" smtClean="0"/>
              <a:t>behavior.</a:t>
            </a:r>
          </a:p>
          <a:p>
            <a:pPr>
              <a:buNone/>
            </a:pPr>
            <a:endParaRPr lang="en-US" dirty="0" smtClean="0"/>
          </a:p>
          <a:p>
            <a:r>
              <a:rPr lang="en-US" dirty="0" smtClean="0"/>
              <a:t>The </a:t>
            </a:r>
            <a:r>
              <a:rPr lang="en-US" dirty="0" smtClean="0"/>
              <a:t>space in which the student is isolated should be a normal-sized meeting room or classroom commonly found in a school setting with standard lighting, ventilation, heating, cooling and ceiling height and that is free of objects that could cause harm to the student.</a:t>
            </a:r>
          </a:p>
          <a:p>
            <a:pPr>
              <a:buNone/>
            </a:pP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restraint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Physical </a:t>
            </a:r>
            <a:r>
              <a:rPr lang="en-US" dirty="0" smtClean="0"/>
              <a:t>restraint shall only be used</a:t>
            </a:r>
            <a:r>
              <a:rPr lang="en-US" dirty="0" smtClean="0"/>
              <a:t>:</a:t>
            </a:r>
          </a:p>
          <a:p>
            <a:pPr>
              <a:buNone/>
            </a:pPr>
            <a:endParaRPr lang="en-US" dirty="0" smtClean="0"/>
          </a:p>
          <a:p>
            <a:pPr marL="514350" indent="-514350">
              <a:buFont typeface="+mj-lt"/>
              <a:buAutoNum type="arabicPeriod"/>
            </a:pPr>
            <a:r>
              <a:rPr lang="en-US" dirty="0" smtClean="0"/>
              <a:t> In an emergency situation, </a:t>
            </a:r>
            <a:r>
              <a:rPr lang="en-US" dirty="0" smtClean="0"/>
              <a:t>or</a:t>
            </a:r>
          </a:p>
          <a:p>
            <a:pPr marL="514350" indent="-514350">
              <a:buFont typeface="+mj-lt"/>
              <a:buAutoNum type="arabicPeriod"/>
            </a:pPr>
            <a:r>
              <a:rPr lang="en-US" dirty="0" smtClean="0"/>
              <a:t>When </a:t>
            </a:r>
            <a:r>
              <a:rPr lang="en-US" dirty="0" smtClean="0"/>
              <a:t>less restrictive measures have not effectively de-escalated the situation and the school has a plan for how to respond in such situations, </a:t>
            </a:r>
            <a:r>
              <a:rPr lang="en-US" dirty="0" smtClean="0"/>
              <a:t>or</a:t>
            </a:r>
          </a:p>
          <a:p>
            <a:pPr marL="514350" indent="-514350">
              <a:buFont typeface="+mj-lt"/>
              <a:buAutoNum type="arabicPeriod"/>
            </a:pPr>
            <a:r>
              <a:rPr lang="en-US" dirty="0" smtClean="0"/>
              <a:t>With </a:t>
            </a:r>
            <a:r>
              <a:rPr lang="en-US" dirty="0" smtClean="0"/>
              <a:t>parental approval as specified in a student’s IEP, Section 504 plan or other agreed-upon plan to address a student’s behavior</a:t>
            </a:r>
            <a:r>
              <a:rPr lang="en-US" dirty="0" smtClean="0"/>
              <a:t>.</a:t>
            </a:r>
          </a:p>
          <a:p>
            <a:pPr>
              <a:buNone/>
            </a:pPr>
            <a:endParaRPr lang="en-US" dirty="0" smtClean="0"/>
          </a:p>
          <a:p>
            <a:pPr>
              <a:buNone/>
            </a:pP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restraint will:</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Only </a:t>
            </a:r>
            <a:r>
              <a:rPr lang="en-US" dirty="0" smtClean="0"/>
              <a:t>be used for as long as necessary to resolve the actual risk of danger or harm that warranted the use of physical restraint.</a:t>
            </a:r>
          </a:p>
          <a:p>
            <a:pPr marL="514350" indent="-514350">
              <a:buFont typeface="+mj-lt"/>
              <a:buAutoNum type="arabicPeriod"/>
            </a:pPr>
            <a:r>
              <a:rPr lang="en-US" dirty="0" smtClean="0"/>
              <a:t>Be </a:t>
            </a:r>
            <a:r>
              <a:rPr lang="en-US" dirty="0" smtClean="0"/>
              <a:t>no greater than the degree of force necessary to protect the student or other persons from imminent bodily injury or to protect </a:t>
            </a:r>
            <a:r>
              <a:rPr lang="en-US" dirty="0" smtClean="0"/>
              <a:t>property.</a:t>
            </a:r>
          </a:p>
          <a:p>
            <a:pPr marL="514350" indent="-514350">
              <a:buFont typeface="+mj-lt"/>
              <a:buAutoNum type="arabicPeriod"/>
            </a:pPr>
            <a:r>
              <a:rPr lang="en-US" dirty="0" smtClean="0"/>
              <a:t>Not </a:t>
            </a:r>
            <a:r>
              <a:rPr lang="en-US" dirty="0" smtClean="0"/>
              <a:t>place pressure or weight on the chest, lungs, sternum, diaphragm, back, neck or throat that restricts </a:t>
            </a:r>
            <a:r>
              <a:rPr lang="en-US" dirty="0" smtClean="0"/>
              <a:t>breathing</a:t>
            </a:r>
          </a:p>
          <a:p>
            <a:pPr marL="514350" indent="-514350">
              <a:buFont typeface="+mj-lt"/>
              <a:buAutoNum type="arabicPeriod"/>
            </a:pPr>
            <a:r>
              <a:rPr lang="en-US" dirty="0" smtClean="0"/>
              <a:t>Only </a:t>
            </a:r>
            <a:r>
              <a:rPr lang="en-US" dirty="0" smtClean="0"/>
              <a:t>be done by district personnel trained in the proper use of physical </a:t>
            </a:r>
            <a:r>
              <a:rPr lang="en-US" dirty="0" smtClean="0"/>
              <a:t>restraint.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restraint	</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District personnel who use physical restraint shall only use restraint methods in which they have received district-approved training. </a:t>
            </a:r>
            <a:endParaRPr lang="en-US" dirty="0" smtClean="0"/>
          </a:p>
          <a:p>
            <a:pPr marL="514350" indent="-514350">
              <a:buFont typeface="+mj-lt"/>
              <a:buAutoNum type="arabicPeriod"/>
            </a:pPr>
            <a:r>
              <a:rPr lang="en-US" dirty="0" smtClean="0"/>
              <a:t>Further</a:t>
            </a:r>
            <a:r>
              <a:rPr lang="en-US" dirty="0" smtClean="0"/>
              <a:t>, district personnel who use physical restraint may only do so in the presence of at least one (1) additional adult who is in the line of sight unless no other adult is immediately available due to an unforeseeable emergency situation.</a:t>
            </a:r>
          </a:p>
          <a:p>
            <a:pPr marL="514350" indent="-514350">
              <a:buFont typeface="+mj-lt"/>
              <a:buAutoNum type="arabicPeriod"/>
            </a:pPr>
            <a:r>
              <a:rPr lang="en-US" dirty="0" smtClean="0"/>
              <a:t>Physical restraints should never be used as a form of punishment or for the convenience of district personnel.</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Incident Debriefing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r>
            <a:br>
              <a:rPr lang="en-US" dirty="0" smtClean="0"/>
            </a:br>
            <a:r>
              <a:rPr lang="en-US" dirty="0" smtClean="0"/>
              <a:t>Following any emergency situation involving the use of seclusion, isolation or restraint, a meeting shall occur as soon as possible but no later than two (2) school days after the emergency situation. </a:t>
            </a:r>
            <a:endParaRPr lang="en-US" dirty="0" smtClean="0"/>
          </a:p>
          <a:p>
            <a:pPr>
              <a:buNone/>
            </a:pPr>
            <a:endParaRPr lang="en-US" dirty="0" smtClean="0"/>
          </a:p>
          <a:p>
            <a:pPr>
              <a:buNone/>
            </a:pPr>
            <a:r>
              <a:rPr lang="en-US" dirty="0" smtClean="0"/>
              <a:t>The </a:t>
            </a:r>
            <a:r>
              <a:rPr lang="en-US" dirty="0" smtClean="0"/>
              <a:t>meeting shall include, at a </a:t>
            </a:r>
            <a:r>
              <a:rPr lang="en-US" dirty="0" smtClean="0"/>
              <a:t>minimum:</a:t>
            </a:r>
          </a:p>
          <a:p>
            <a:pPr marL="514350" indent="-514350">
              <a:buFont typeface="+mj-lt"/>
              <a:buAutoNum type="arabicPeriod"/>
            </a:pPr>
            <a:r>
              <a:rPr lang="en-US" dirty="0" smtClean="0"/>
              <a:t>a </a:t>
            </a:r>
            <a:r>
              <a:rPr lang="en-US" dirty="0" smtClean="0"/>
              <a:t>discussion of the events that led to the emergency and why the de-escalation efforts were not effective; </a:t>
            </a:r>
            <a:endParaRPr lang="en-US" dirty="0" smtClean="0"/>
          </a:p>
          <a:p>
            <a:pPr marL="514350" indent="-514350">
              <a:buFont typeface="+mj-lt"/>
              <a:buAutoNum type="arabicPeriod"/>
            </a:pPr>
            <a:r>
              <a:rPr lang="en-US" dirty="0" smtClean="0"/>
              <a:t>any </a:t>
            </a:r>
            <a:r>
              <a:rPr lang="en-US" dirty="0" smtClean="0"/>
              <a:t>traumatic reactions on the part of the student, other students or school personnel; </a:t>
            </a:r>
            <a:endParaRPr lang="en-US" dirty="0" smtClean="0"/>
          </a:p>
          <a:p>
            <a:pPr marL="514350" indent="-514350">
              <a:buFont typeface="+mj-lt"/>
              <a:buAutoNum type="arabicPeriod"/>
            </a:pPr>
            <a:r>
              <a:rPr lang="en-US" dirty="0" smtClean="0"/>
              <a:t>what</a:t>
            </a:r>
            <a:r>
              <a:rPr lang="en-US" dirty="0" smtClean="0"/>
              <a:t>, if anything, could have been done differently; and an evaluation of the process. All staff members directly involved with the emergency situation will be included in the meeting, which will be scheduled and led by the building principal or designee.</a:t>
            </a:r>
          </a:p>
          <a:p>
            <a:pPr>
              <a:buNone/>
            </a:pP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all these children have in common?</a:t>
            </a:r>
            <a:endParaRPr lang="en-US" dirty="0"/>
          </a:p>
        </p:txBody>
      </p:sp>
      <p:pic>
        <p:nvPicPr>
          <p:cNvPr id="4" name="Content Placeholder 3" descr="andrew.jpg"/>
          <p:cNvPicPr>
            <a:picLocks noGrp="1" noChangeAspect="1"/>
          </p:cNvPicPr>
          <p:nvPr>
            <p:ph idx="1"/>
          </p:nvPr>
        </p:nvPicPr>
        <p:blipFill>
          <a:blip r:embed="rId3"/>
          <a:stretch>
            <a:fillRect/>
          </a:stretch>
        </p:blipFill>
        <p:spPr>
          <a:xfrm>
            <a:off x="304800" y="1295400"/>
            <a:ext cx="1422400" cy="1854200"/>
          </a:xfrm>
        </p:spPr>
      </p:pic>
      <p:pic>
        <p:nvPicPr>
          <p:cNvPr id="5" name="Picture 4" descr="angelika.jpg"/>
          <p:cNvPicPr>
            <a:picLocks noChangeAspect="1"/>
          </p:cNvPicPr>
          <p:nvPr/>
        </p:nvPicPr>
        <p:blipFill>
          <a:blip r:embed="rId4"/>
          <a:stretch>
            <a:fillRect/>
          </a:stretch>
        </p:blipFill>
        <p:spPr>
          <a:xfrm>
            <a:off x="7341112" y="1295400"/>
            <a:ext cx="1666875" cy="1247775"/>
          </a:xfrm>
          <a:prstGeom prst="rect">
            <a:avLst/>
          </a:prstGeom>
        </p:spPr>
      </p:pic>
      <p:pic>
        <p:nvPicPr>
          <p:cNvPr id="6" name="Picture 5" descr="Candace.jpg"/>
          <p:cNvPicPr>
            <a:picLocks noChangeAspect="1"/>
          </p:cNvPicPr>
          <p:nvPr/>
        </p:nvPicPr>
        <p:blipFill>
          <a:blip r:embed="rId5"/>
          <a:stretch>
            <a:fillRect/>
          </a:stretch>
        </p:blipFill>
        <p:spPr>
          <a:xfrm>
            <a:off x="1727200" y="1295399"/>
            <a:ext cx="1752600" cy="1704975"/>
          </a:xfrm>
          <a:prstGeom prst="rect">
            <a:avLst/>
          </a:prstGeom>
        </p:spPr>
      </p:pic>
      <p:pic>
        <p:nvPicPr>
          <p:cNvPr id="7" name="Picture 6" descr="Chris.jpg"/>
          <p:cNvPicPr>
            <a:picLocks noChangeAspect="1"/>
          </p:cNvPicPr>
          <p:nvPr/>
        </p:nvPicPr>
        <p:blipFill>
          <a:blip r:embed="rId6"/>
          <a:stretch>
            <a:fillRect/>
          </a:stretch>
        </p:blipFill>
        <p:spPr>
          <a:xfrm>
            <a:off x="2670013" y="3000374"/>
            <a:ext cx="1312778" cy="1399608"/>
          </a:xfrm>
          <a:prstGeom prst="rect">
            <a:avLst/>
          </a:prstGeom>
        </p:spPr>
      </p:pic>
      <p:pic>
        <p:nvPicPr>
          <p:cNvPr id="9" name="Picture 8" descr="Dustin.jpg"/>
          <p:cNvPicPr>
            <a:picLocks noChangeAspect="1"/>
          </p:cNvPicPr>
          <p:nvPr/>
        </p:nvPicPr>
        <p:blipFill>
          <a:blip r:embed="rId7"/>
          <a:stretch>
            <a:fillRect/>
          </a:stretch>
        </p:blipFill>
        <p:spPr>
          <a:xfrm>
            <a:off x="3982791" y="2983100"/>
            <a:ext cx="1122460" cy="1614299"/>
          </a:xfrm>
          <a:prstGeom prst="rect">
            <a:avLst/>
          </a:prstGeom>
        </p:spPr>
      </p:pic>
      <p:pic>
        <p:nvPicPr>
          <p:cNvPr id="10" name="Picture 9" descr="Edith.jpg"/>
          <p:cNvPicPr>
            <a:picLocks noChangeAspect="1"/>
          </p:cNvPicPr>
          <p:nvPr/>
        </p:nvPicPr>
        <p:blipFill>
          <a:blip r:embed="rId8"/>
          <a:stretch>
            <a:fillRect/>
          </a:stretch>
        </p:blipFill>
        <p:spPr>
          <a:xfrm>
            <a:off x="5105251" y="3000375"/>
            <a:ext cx="1734325" cy="2167905"/>
          </a:xfrm>
          <a:prstGeom prst="rect">
            <a:avLst/>
          </a:prstGeom>
        </p:spPr>
      </p:pic>
      <p:pic>
        <p:nvPicPr>
          <p:cNvPr id="11" name="Picture 10" descr="Faith.jpg"/>
          <p:cNvPicPr>
            <a:picLocks noChangeAspect="1"/>
          </p:cNvPicPr>
          <p:nvPr/>
        </p:nvPicPr>
        <p:blipFill>
          <a:blip r:embed="rId9"/>
          <a:stretch>
            <a:fillRect/>
          </a:stretch>
        </p:blipFill>
        <p:spPr>
          <a:xfrm>
            <a:off x="0" y="2983101"/>
            <a:ext cx="2191695" cy="2094932"/>
          </a:xfrm>
          <a:prstGeom prst="rect">
            <a:avLst/>
          </a:prstGeom>
        </p:spPr>
      </p:pic>
      <p:pic>
        <p:nvPicPr>
          <p:cNvPr id="12" name="Picture 11" descr="Gareth.jpg"/>
          <p:cNvPicPr>
            <a:picLocks noChangeAspect="1"/>
          </p:cNvPicPr>
          <p:nvPr/>
        </p:nvPicPr>
        <p:blipFill>
          <a:blip r:embed="rId10"/>
          <a:stretch>
            <a:fillRect/>
          </a:stretch>
        </p:blipFill>
        <p:spPr>
          <a:xfrm>
            <a:off x="0" y="5120596"/>
            <a:ext cx="1781175" cy="1333688"/>
          </a:xfrm>
          <a:prstGeom prst="rect">
            <a:avLst/>
          </a:prstGeom>
        </p:spPr>
      </p:pic>
      <p:pic>
        <p:nvPicPr>
          <p:cNvPr id="14" name="Picture 13" descr="Isaiah.jpg"/>
          <p:cNvPicPr>
            <a:picLocks noChangeAspect="1"/>
          </p:cNvPicPr>
          <p:nvPr/>
        </p:nvPicPr>
        <p:blipFill>
          <a:blip r:embed="rId11"/>
          <a:stretch>
            <a:fillRect/>
          </a:stretch>
        </p:blipFill>
        <p:spPr>
          <a:xfrm>
            <a:off x="7810500" y="3561782"/>
            <a:ext cx="1333500" cy="1676400"/>
          </a:xfrm>
          <a:prstGeom prst="rect">
            <a:avLst/>
          </a:prstGeom>
        </p:spPr>
      </p:pic>
      <p:pic>
        <p:nvPicPr>
          <p:cNvPr id="15" name="Picture 14" descr="Jimmy.jpg"/>
          <p:cNvPicPr>
            <a:picLocks noChangeAspect="1"/>
          </p:cNvPicPr>
          <p:nvPr/>
        </p:nvPicPr>
        <p:blipFill>
          <a:blip r:embed="rId12"/>
          <a:stretch>
            <a:fillRect/>
          </a:stretch>
        </p:blipFill>
        <p:spPr>
          <a:xfrm>
            <a:off x="4637342" y="5168280"/>
            <a:ext cx="1800350" cy="1717915"/>
          </a:xfrm>
          <a:prstGeom prst="rect">
            <a:avLst/>
          </a:prstGeom>
        </p:spPr>
      </p:pic>
      <p:pic>
        <p:nvPicPr>
          <p:cNvPr id="16" name="Picture 15" descr="Kelly.jpg"/>
          <p:cNvPicPr>
            <a:picLocks noChangeAspect="1"/>
          </p:cNvPicPr>
          <p:nvPr/>
        </p:nvPicPr>
        <p:blipFill>
          <a:blip r:embed="rId13"/>
          <a:stretch>
            <a:fillRect/>
          </a:stretch>
        </p:blipFill>
        <p:spPr>
          <a:xfrm>
            <a:off x="6905601" y="4736369"/>
            <a:ext cx="1358388" cy="1769782"/>
          </a:xfrm>
          <a:prstGeom prst="rect">
            <a:avLst/>
          </a:prstGeom>
        </p:spPr>
      </p:pic>
      <p:pic>
        <p:nvPicPr>
          <p:cNvPr id="17" name="Picture 16" descr="krystal%20tibbetts.jpg"/>
          <p:cNvPicPr>
            <a:picLocks noChangeAspect="1"/>
          </p:cNvPicPr>
          <p:nvPr/>
        </p:nvPicPr>
        <p:blipFill>
          <a:blip r:embed="rId14"/>
          <a:stretch>
            <a:fillRect/>
          </a:stretch>
        </p:blipFill>
        <p:spPr>
          <a:xfrm>
            <a:off x="4765968" y="1312673"/>
            <a:ext cx="1994140" cy="1687702"/>
          </a:xfrm>
          <a:prstGeom prst="rect">
            <a:avLst/>
          </a:prstGeom>
        </p:spPr>
      </p:pic>
      <p:pic>
        <p:nvPicPr>
          <p:cNvPr id="18" name="Picture 17" descr="Kyle.jpg"/>
          <p:cNvPicPr>
            <a:picLocks noChangeAspect="1"/>
          </p:cNvPicPr>
          <p:nvPr/>
        </p:nvPicPr>
        <p:blipFill>
          <a:blip r:embed="rId15"/>
          <a:stretch>
            <a:fillRect/>
          </a:stretch>
        </p:blipFill>
        <p:spPr>
          <a:xfrm>
            <a:off x="2732342" y="4399982"/>
            <a:ext cx="1905000" cy="2305050"/>
          </a:xfrm>
          <a:prstGeom prst="rect">
            <a:avLst/>
          </a:prstGeom>
        </p:spPr>
      </p:pic>
      <p:pic>
        <p:nvPicPr>
          <p:cNvPr id="22" name="Picture 21" descr="Mark.jpg"/>
          <p:cNvPicPr>
            <a:picLocks noChangeAspect="1"/>
          </p:cNvPicPr>
          <p:nvPr/>
        </p:nvPicPr>
        <p:blipFill>
          <a:blip r:embed="rId16"/>
          <a:stretch>
            <a:fillRect/>
          </a:stretch>
        </p:blipFill>
        <p:spPr>
          <a:xfrm>
            <a:off x="3464677" y="1295399"/>
            <a:ext cx="1301291" cy="1687702"/>
          </a:xfrm>
          <a:prstGeom prst="rect">
            <a:avLst/>
          </a:prstGeom>
        </p:spPr>
      </p:pic>
      <p:pic>
        <p:nvPicPr>
          <p:cNvPr id="24" name="Picture 23" descr="Matt.jpg"/>
          <p:cNvPicPr>
            <a:picLocks noChangeAspect="1"/>
          </p:cNvPicPr>
          <p:nvPr/>
        </p:nvPicPr>
        <p:blipFill>
          <a:blip r:embed="rId17"/>
          <a:stretch>
            <a:fillRect/>
          </a:stretch>
        </p:blipFill>
        <p:spPr>
          <a:xfrm>
            <a:off x="6905601" y="2543175"/>
            <a:ext cx="1314450" cy="1428750"/>
          </a:xfrm>
          <a:prstGeom prst="rect">
            <a:avLst/>
          </a:prstGeom>
        </p:spPr>
      </p:pic>
      <p:pic>
        <p:nvPicPr>
          <p:cNvPr id="25" name="Picture 24" descr="Melissa.jpg"/>
          <p:cNvPicPr>
            <a:picLocks noChangeAspect="1"/>
          </p:cNvPicPr>
          <p:nvPr/>
        </p:nvPicPr>
        <p:blipFill>
          <a:blip r:embed="rId18"/>
          <a:stretch>
            <a:fillRect/>
          </a:stretch>
        </p:blipFill>
        <p:spPr>
          <a:xfrm>
            <a:off x="1781175" y="4736369"/>
            <a:ext cx="951167" cy="129086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 PBS	</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r>
            <a:br>
              <a:rPr lang="en-US" dirty="0" smtClean="0"/>
            </a:br>
            <a:r>
              <a:rPr lang="en-US" dirty="0" smtClean="0"/>
              <a:t>The superintendent or designee is responsible for implementing the </a:t>
            </a:r>
            <a:r>
              <a:rPr lang="en-US" dirty="0" smtClean="0"/>
              <a:t>district-wide </a:t>
            </a:r>
            <a:r>
              <a:rPr lang="en-US" dirty="0" smtClean="0"/>
              <a:t>use of appropriate positive behavior supports designed to support or alter behavior in all students</a:t>
            </a:r>
            <a:r>
              <a:rPr lang="en-US" dirty="0" smtClean="0"/>
              <a:t>.</a:t>
            </a:r>
          </a:p>
          <a:p>
            <a:pPr>
              <a:buNone/>
            </a:pPr>
            <a:r>
              <a:rPr lang="en-US" dirty="0" smtClean="0"/>
              <a:t>(Program must be a well defined, evidence based program.)</a:t>
            </a:r>
            <a:endParaRPr lang="en-US" dirty="0" smtClean="0"/>
          </a:p>
          <a:p>
            <a:pPr>
              <a:buNone/>
            </a:pPr>
            <a:r>
              <a:rPr lang="en-US" dirty="0" smtClean="0"/>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Training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a:t>
            </a:r>
            <a:r>
              <a:rPr lang="en-US" dirty="0" smtClean="0"/>
              <a:t>superintendent shall ensure that all district personnel are trained annually and know the policy and procedures involving the use of seclusion, isolation and restraint. Training shall include all of the </a:t>
            </a:r>
            <a:r>
              <a:rPr lang="en-US" dirty="0" smtClean="0"/>
              <a:t>following:</a:t>
            </a:r>
          </a:p>
          <a:p>
            <a:pPr>
              <a:buNone/>
            </a:pPr>
            <a:endParaRPr lang="en-US" dirty="0" smtClean="0"/>
          </a:p>
          <a:p>
            <a:pPr marL="514350" indent="-514350">
              <a:buFont typeface="+mj-lt"/>
              <a:buAutoNum type="arabicPeriod"/>
            </a:pPr>
            <a:r>
              <a:rPr lang="en-US" dirty="0" smtClean="0"/>
              <a:t>A </a:t>
            </a:r>
            <a:r>
              <a:rPr lang="en-US" dirty="0" smtClean="0"/>
              <a:t>continuum of prevention </a:t>
            </a:r>
            <a:r>
              <a:rPr lang="en-US" dirty="0" smtClean="0"/>
              <a:t>techniques.</a:t>
            </a:r>
          </a:p>
          <a:p>
            <a:pPr marL="514350" indent="-514350">
              <a:buFont typeface="+mj-lt"/>
              <a:buAutoNum type="arabicPeriod"/>
            </a:pPr>
            <a:r>
              <a:rPr lang="en-US" dirty="0" smtClean="0"/>
              <a:t>Environmental </a:t>
            </a:r>
            <a:r>
              <a:rPr lang="en-US" dirty="0" smtClean="0"/>
              <a:t>management </a:t>
            </a:r>
            <a:r>
              <a:rPr lang="en-US" dirty="0" smtClean="0"/>
              <a:t>techniques.</a:t>
            </a:r>
          </a:p>
          <a:p>
            <a:pPr marL="514350" indent="-514350">
              <a:buFont typeface="+mj-lt"/>
              <a:buAutoNum type="arabicPeriod"/>
            </a:pPr>
            <a:r>
              <a:rPr lang="en-US" dirty="0" smtClean="0"/>
              <a:t>A </a:t>
            </a:r>
            <a:r>
              <a:rPr lang="en-US" dirty="0" smtClean="0"/>
              <a:t>continuum of de-escalation techniques.</a:t>
            </a:r>
          </a:p>
          <a:p>
            <a:pPr marL="514350" indent="-514350">
              <a:buFont typeface="+mj-lt"/>
              <a:buAutoNum type="arabicPeriod"/>
            </a:pPr>
            <a:r>
              <a:rPr lang="en-US" dirty="0" smtClean="0"/>
              <a:t>Information </a:t>
            </a:r>
            <a:r>
              <a:rPr lang="en-US" dirty="0" smtClean="0"/>
              <a:t>about this </a:t>
            </a:r>
            <a:r>
              <a:rPr lang="en-US" dirty="0" smtClean="0"/>
              <a:t>policy.</a:t>
            </a:r>
          </a:p>
          <a:p>
            <a:pPr>
              <a:buNone/>
            </a:pPr>
            <a:endParaRPr lang="en-US" dirty="0" smtClean="0"/>
          </a:p>
          <a:p>
            <a:pPr>
              <a:buNone/>
            </a:pPr>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In addition to the training provided to all district personnel, those who utilize seclusion, isolation or restraint will also receive annual training </a:t>
            </a:r>
            <a:r>
              <a:rPr lang="en-US" dirty="0" smtClean="0"/>
              <a:t>in:</a:t>
            </a:r>
          </a:p>
          <a:p>
            <a:pPr marL="514350" indent="-514350">
              <a:buFont typeface="+mj-lt"/>
              <a:buAutoNum type="arabicPeriod"/>
            </a:pPr>
            <a:r>
              <a:rPr lang="en-US" dirty="0" smtClean="0"/>
              <a:t>T</a:t>
            </a:r>
            <a:r>
              <a:rPr lang="en-US" dirty="0" smtClean="0"/>
              <a:t>he </a:t>
            </a:r>
            <a:r>
              <a:rPr lang="en-US" dirty="0" smtClean="0"/>
              <a:t>appropriate use of physical </a:t>
            </a:r>
            <a:r>
              <a:rPr lang="en-US" dirty="0" smtClean="0"/>
              <a:t>restraint.</a:t>
            </a:r>
          </a:p>
          <a:p>
            <a:pPr marL="514350" indent="-514350">
              <a:buFont typeface="+mj-lt"/>
              <a:buAutoNum type="arabicPeriod"/>
            </a:pPr>
            <a:r>
              <a:rPr lang="en-US" dirty="0" smtClean="0"/>
              <a:t>Professionally </a:t>
            </a:r>
            <a:r>
              <a:rPr lang="en-US" dirty="0" smtClean="0"/>
              <a:t>accepted practices in physical management and use of restraints.</a:t>
            </a:r>
          </a:p>
          <a:p>
            <a:pPr marL="514350" indent="-514350">
              <a:buFont typeface="+mj-lt"/>
              <a:buAutoNum type="arabicPeriod"/>
            </a:pPr>
            <a:r>
              <a:rPr lang="en-US" dirty="0" smtClean="0"/>
              <a:t>The </a:t>
            </a:r>
            <a:r>
              <a:rPr lang="en-US" dirty="0" smtClean="0"/>
              <a:t>best way to explain the proposed restraint methods to students and parents/guardians.</a:t>
            </a:r>
          </a:p>
          <a:p>
            <a:pPr marL="514350" indent="-514350">
              <a:buFont typeface="+mj-lt"/>
              <a:buAutoNum type="arabicPeriod"/>
            </a:pPr>
            <a:r>
              <a:rPr lang="en-US" dirty="0" smtClean="0"/>
              <a:t>The </a:t>
            </a:r>
            <a:r>
              <a:rPr lang="en-US" dirty="0" smtClean="0"/>
              <a:t>appropriate use of </a:t>
            </a:r>
            <a:r>
              <a:rPr lang="en-US" dirty="0" smtClean="0"/>
              <a:t>isolation.</a:t>
            </a:r>
          </a:p>
          <a:p>
            <a:pPr marL="514350" indent="-514350">
              <a:buFont typeface="+mj-lt"/>
              <a:buAutoNum type="arabicPeriod"/>
            </a:pPr>
            <a:r>
              <a:rPr lang="en-US" dirty="0" smtClean="0"/>
              <a:t>The </a:t>
            </a:r>
            <a:r>
              <a:rPr lang="en-US" dirty="0" smtClean="0"/>
              <a:t>appropriate use of seclusion.</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Each building is responsible for </a:t>
            </a:r>
            <a:r>
              <a:rPr lang="en-US" dirty="0" smtClean="0"/>
              <a:t>documenting the use of seclusion, isolation and </a:t>
            </a:r>
            <a:r>
              <a:rPr lang="en-US" dirty="0" smtClean="0"/>
              <a:t>restraint. The following information is required:</a:t>
            </a:r>
          </a:p>
          <a:p>
            <a:pPr marL="514350" indent="-514350">
              <a:buFont typeface="+mj-lt"/>
              <a:buAutoNum type="arabicPeriod"/>
            </a:pPr>
            <a:r>
              <a:rPr lang="en-US" dirty="0" smtClean="0"/>
              <a:t>When seclusion, isolation and restraints were </a:t>
            </a:r>
            <a:r>
              <a:rPr lang="en-US" dirty="0" smtClean="0"/>
              <a:t>used and the reason for use; </a:t>
            </a:r>
            <a:endParaRPr lang="en-US" dirty="0" smtClean="0"/>
          </a:p>
          <a:p>
            <a:pPr marL="514350" indent="-514350">
              <a:buFont typeface="+mj-lt"/>
              <a:buAutoNum type="arabicPeriod"/>
            </a:pPr>
            <a:r>
              <a:rPr lang="en-US" dirty="0" smtClean="0"/>
              <a:t>the </a:t>
            </a:r>
            <a:r>
              <a:rPr lang="en-US" dirty="0" smtClean="0"/>
              <a:t>duration of the use; </a:t>
            </a:r>
            <a:endParaRPr lang="en-US" dirty="0" smtClean="0"/>
          </a:p>
          <a:p>
            <a:pPr marL="514350" indent="-514350">
              <a:buFont typeface="+mj-lt"/>
              <a:buAutoNum type="arabicPeriod"/>
            </a:pPr>
            <a:r>
              <a:rPr lang="en-US" dirty="0" smtClean="0"/>
              <a:t>names </a:t>
            </a:r>
            <a:r>
              <a:rPr lang="en-US" dirty="0" smtClean="0"/>
              <a:t>of district personnel involved; </a:t>
            </a:r>
            <a:endParaRPr lang="en-US" dirty="0" smtClean="0"/>
          </a:p>
          <a:p>
            <a:pPr marL="514350" indent="-514350">
              <a:buFont typeface="+mj-lt"/>
              <a:buAutoNum type="arabicPeriod"/>
            </a:pPr>
            <a:r>
              <a:rPr lang="en-US" dirty="0" smtClean="0"/>
              <a:t>whether </a:t>
            </a:r>
            <a:r>
              <a:rPr lang="en-US" dirty="0" smtClean="0"/>
              <a:t>students or school personnel were injured; </a:t>
            </a:r>
            <a:endParaRPr lang="en-US" dirty="0" smtClean="0"/>
          </a:p>
          <a:p>
            <a:pPr marL="514350" indent="-514350">
              <a:buFont typeface="+mj-lt"/>
              <a:buAutoNum type="arabicPeriod"/>
            </a:pPr>
            <a:r>
              <a:rPr lang="en-US" dirty="0" smtClean="0"/>
              <a:t>the </a:t>
            </a:r>
            <a:r>
              <a:rPr lang="en-US" dirty="0" smtClean="0"/>
              <a:t>name and age of the student; </a:t>
            </a:r>
            <a:endParaRPr lang="en-US" dirty="0" smtClean="0"/>
          </a:p>
          <a:p>
            <a:pPr marL="514350" indent="-514350">
              <a:buFont typeface="+mj-lt"/>
              <a:buAutoNum type="arabicPeriod"/>
            </a:pPr>
            <a:r>
              <a:rPr lang="en-US" dirty="0" smtClean="0"/>
              <a:t>whether </a:t>
            </a:r>
            <a:r>
              <a:rPr lang="en-US" dirty="0" smtClean="0"/>
              <a:t>the student has an IEP, Section 504 plan or BIP; </a:t>
            </a:r>
            <a:endParaRPr lang="en-US" dirty="0" smtClean="0"/>
          </a:p>
          <a:p>
            <a:pPr marL="514350" indent="-514350">
              <a:buFont typeface="+mj-lt"/>
              <a:buAutoNum type="arabicPeriod"/>
            </a:pPr>
            <a:r>
              <a:rPr lang="en-US" dirty="0" smtClean="0"/>
              <a:t>when </a:t>
            </a:r>
            <a:r>
              <a:rPr lang="en-US" dirty="0" smtClean="0"/>
              <a:t>the parents/guardians were notified; </a:t>
            </a:r>
            <a:endParaRPr lang="en-US" dirty="0" smtClean="0"/>
          </a:p>
          <a:p>
            <a:pPr marL="514350" indent="-514350">
              <a:buFont typeface="+mj-lt"/>
              <a:buAutoNum type="arabicPeriod"/>
            </a:pPr>
            <a:r>
              <a:rPr lang="en-US" dirty="0" smtClean="0"/>
              <a:t>if </a:t>
            </a:r>
            <a:r>
              <a:rPr lang="en-US" dirty="0" smtClean="0"/>
              <a:t>the student was disciplined; </a:t>
            </a:r>
            <a:endParaRPr lang="en-US" dirty="0" smtClean="0"/>
          </a:p>
          <a:p>
            <a:pPr marL="514350" indent="-514350">
              <a:buFont typeface="+mj-lt"/>
              <a:buAutoNum type="arabicPeriod"/>
            </a:pPr>
            <a:r>
              <a:rPr lang="en-US" dirty="0" smtClean="0"/>
              <a:t>and </a:t>
            </a:r>
            <a:r>
              <a:rPr lang="en-US" dirty="0" smtClean="0"/>
              <a:t>any other documentation required by federal or state law.</a:t>
            </a:r>
          </a:p>
          <a:p>
            <a:pPr>
              <a:buNone/>
            </a:pPr>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Parent/guardian notification</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Except </a:t>
            </a:r>
            <a:r>
              <a:rPr lang="en-US" dirty="0" smtClean="0"/>
              <a:t>as otherwise specified in a student’s IEP or Section 504 plan, following an emergency situation involving the use of seclusion, isolation or restraint, the parent/guardian of the student shall be notified through verbal or electronic means of the incident as soon as possible, but no later than the end of the day of the </a:t>
            </a:r>
            <a:r>
              <a:rPr lang="en-US" dirty="0" smtClean="0"/>
              <a:t>incident.</a:t>
            </a:r>
          </a:p>
          <a:p>
            <a:pPr>
              <a:buNone/>
            </a:pPr>
            <a:endParaRPr lang="en-US" dirty="0" smtClean="0"/>
          </a:p>
          <a:p>
            <a:pPr>
              <a:buNone/>
            </a:pPr>
            <a:r>
              <a:rPr lang="en-US" dirty="0" smtClean="0"/>
              <a:t>	The </a:t>
            </a:r>
            <a:r>
              <a:rPr lang="en-US" dirty="0" smtClean="0"/>
              <a:t>parent/guardian shall receive a written report of the emergency situation within five (5) school days of the incident. The written incident report shall include all of the following:</a:t>
            </a:r>
          </a:p>
          <a:p>
            <a:pPr>
              <a:buNone/>
            </a:pPr>
            <a:r>
              <a:rPr lang="en-US" b="1" dirty="0" smtClean="0"/>
              <a:t> </a:t>
            </a:r>
          </a:p>
          <a:p>
            <a:pPr>
              <a:buNone/>
            </a:pPr>
            <a:r>
              <a:rPr lang="en-US" dirty="0" smtClean="0"/>
              <a:t>1.         Date, time of day, location, duration and description of the incident and interventions.</a:t>
            </a:r>
          </a:p>
          <a:p>
            <a:pPr>
              <a:buNone/>
            </a:pPr>
            <a:r>
              <a:rPr lang="en-US" dirty="0" smtClean="0"/>
              <a:t> </a:t>
            </a:r>
          </a:p>
          <a:p>
            <a:pPr>
              <a:buNone/>
            </a:pPr>
            <a:r>
              <a:rPr lang="en-US" dirty="0" smtClean="0"/>
              <a:t>2.         Event(s) that led up to the incident.</a:t>
            </a:r>
          </a:p>
          <a:p>
            <a:pPr>
              <a:buNone/>
            </a:pPr>
            <a:r>
              <a:rPr lang="en-US" dirty="0" smtClean="0"/>
              <a:t> </a:t>
            </a:r>
          </a:p>
          <a:p>
            <a:pPr>
              <a:buNone/>
            </a:pPr>
            <a:r>
              <a:rPr lang="en-US" dirty="0" smtClean="0"/>
              <a:t>3.         Nature and extent of any injury to the student.</a:t>
            </a:r>
          </a:p>
          <a:p>
            <a:pPr>
              <a:buNone/>
            </a:pPr>
            <a:r>
              <a:rPr lang="en-US" dirty="0" smtClean="0"/>
              <a:t> </a:t>
            </a:r>
          </a:p>
          <a:p>
            <a:pPr>
              <a:buNone/>
            </a:pPr>
            <a:r>
              <a:rPr lang="en-US" dirty="0" smtClean="0"/>
              <a:t>4.         Name of an employee the parent/guardian can contact regarding the incident.</a:t>
            </a:r>
          </a:p>
          <a:p>
            <a:pPr>
              <a:buNone/>
            </a:pPr>
            <a:r>
              <a:rPr lang="en-US" dirty="0" smtClean="0"/>
              <a:t> </a:t>
            </a:r>
          </a:p>
          <a:p>
            <a:pPr>
              <a:buNone/>
            </a:pPr>
            <a:r>
              <a:rPr lang="en-US" dirty="0" smtClean="0"/>
              <a:t>5.         Plan to prevent the need for future use of seclusion, isolation or restraint.</a:t>
            </a:r>
          </a:p>
          <a:p>
            <a:pPr>
              <a:buNone/>
            </a:pPr>
            <a:r>
              <a:rPr lang="en-US" dirty="0" smtClean="0"/>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Students with Disabilities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If </a:t>
            </a:r>
            <a:r>
              <a:rPr lang="en-US" dirty="0" smtClean="0"/>
              <a:t>the IEP or Section 504 plan of a student with a disability includes the use of seclusion, isolation, restraint or aversive behavior intervention:</a:t>
            </a:r>
          </a:p>
          <a:p>
            <a:pPr>
              <a:buNone/>
            </a:pPr>
            <a:r>
              <a:rPr lang="en-US" dirty="0" smtClean="0"/>
              <a:t> </a:t>
            </a:r>
          </a:p>
          <a:p>
            <a:pPr>
              <a:buNone/>
            </a:pPr>
            <a:r>
              <a:rPr lang="en-US" dirty="0" smtClean="0"/>
              <a:t>1.   </a:t>
            </a:r>
            <a:r>
              <a:rPr lang="en-US" dirty="0" smtClean="0"/>
              <a:t>The </a:t>
            </a:r>
            <a:r>
              <a:rPr lang="en-US" dirty="0" smtClean="0"/>
              <a:t>IEP or Section 504 plan must specify the conditions under which seclusion, isolation, restraint or aversive behavior intervention may be used.</a:t>
            </a:r>
          </a:p>
          <a:p>
            <a:pPr>
              <a:buNone/>
            </a:pPr>
            <a:r>
              <a:rPr lang="en-US" dirty="0" smtClean="0"/>
              <a:t> </a:t>
            </a:r>
          </a:p>
          <a:p>
            <a:pPr>
              <a:buNone/>
            </a:pPr>
            <a:r>
              <a:rPr lang="en-US" dirty="0" smtClean="0"/>
              <a:t>2.   </a:t>
            </a:r>
            <a:r>
              <a:rPr lang="en-US" dirty="0" smtClean="0"/>
              <a:t>The </a:t>
            </a:r>
            <a:r>
              <a:rPr lang="en-US" dirty="0" smtClean="0"/>
              <a:t>IEP or Section 504 plan must include steps to eliminate the need for the use of seclusion, isolation, restraint or aversive behavior intervention.</a:t>
            </a:r>
          </a:p>
          <a:p>
            <a:pPr>
              <a:buNone/>
            </a:pPr>
            <a:r>
              <a:rPr lang="en-US" dirty="0" smtClean="0"/>
              <a:t> </a:t>
            </a:r>
          </a:p>
          <a:p>
            <a:pPr>
              <a:buNone/>
            </a:pPr>
            <a:r>
              <a:rPr lang="en-US" dirty="0" smtClean="0"/>
              <a:t>3.   </a:t>
            </a:r>
            <a:r>
              <a:rPr lang="en-US" dirty="0" smtClean="0"/>
              <a:t>Any </a:t>
            </a:r>
            <a:r>
              <a:rPr lang="en-US" dirty="0" smtClean="0"/>
              <a:t>use of seclusion, isolation, restraint or aversive behavior intervention must be limited to what is set forth in the IEP or Section 504 plan.</a:t>
            </a:r>
          </a:p>
          <a:p>
            <a:pPr>
              <a:buNone/>
            </a:pPr>
            <a:r>
              <a:rPr lang="en-US" dirty="0" smtClean="0"/>
              <a:t/>
            </a:r>
            <a:br>
              <a:rPr lang="en-US" dirty="0" smtClean="0"/>
            </a:br>
            <a:r>
              <a:rPr lang="en-US" dirty="0" smtClean="0"/>
              <a:t>Before adding the use of seclusion, isolation, restraint or aversive behavior intervention to an IEP or Section 504 plan, the student must have undergone appropriate assessments including, but not limited to, a formal functional behavior assessment, and the student must have a BIP in place.</a:t>
            </a:r>
          </a:p>
          <a:p>
            <a:pPr>
              <a:buNone/>
            </a:pPr>
            <a:r>
              <a:rPr lang="en-US" dirty="0" smtClean="0"/>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ea typeface="Helvetica"/>
              </a:rPr>
              <a:t>discussion</a:t>
            </a:r>
            <a:endParaRPr lang="en-US" dirty="0" smtClean="0">
              <a:ea typeface="Helvetica"/>
            </a:endParaRPr>
          </a:p>
        </p:txBody>
      </p:sp>
      <p:sp>
        <p:nvSpPr>
          <p:cNvPr id="3" name="Subtitle 2"/>
          <p:cNvSpPr>
            <a:spLocks noGrp="1"/>
          </p:cNvSpPr>
          <p:nvPr>
            <p:ph type="subTitle" idx="1"/>
          </p:nvPr>
        </p:nvSpPr>
        <p:spPr/>
        <p:txBody>
          <a:bodyPr/>
          <a:lstStyle/>
          <a:p>
            <a:pPr>
              <a:buNone/>
              <a:defRPr/>
            </a:pPr>
            <a:endParaRPr lang="en-US" dirty="0"/>
          </a:p>
        </p:txBody>
      </p:sp>
    </p:spTree>
  </p:cSld>
  <p:clrMapOvr>
    <a:masterClrMapping/>
  </p:clrMapOvr>
  <p:transition spd="med">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t>
            </a:r>
            <a:r>
              <a:rPr lang="en-US" dirty="0" smtClean="0"/>
              <a:t>Missouri </a:t>
            </a:r>
            <a:r>
              <a:rPr lang="en-US" dirty="0" smtClean="0"/>
              <a:t>law has been updated to require school districts in the state to develop a policy on the use of seclusion and restraint. This was required to be completed by July 2011. Joplin adopted the MSBA model </a:t>
            </a:r>
            <a:r>
              <a:rPr lang="en-US" dirty="0" err="1" smtClean="0"/>
              <a:t>policy.This</a:t>
            </a:r>
            <a:r>
              <a:rPr lang="en-US" dirty="0" smtClean="0"/>
              <a:t> is a hot topic. This a serious topic.</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Missouri law (</a:t>
            </a:r>
            <a:r>
              <a:rPr lang="en-US" dirty="0" err="1" smtClean="0"/>
              <a:t>RSMo</a:t>
            </a:r>
            <a:r>
              <a:rPr lang="en-US" dirty="0" smtClean="0"/>
              <a:t> 160.263) </a:t>
            </a:r>
            <a:endParaRPr lang="en-US" dirty="0"/>
          </a:p>
        </p:txBody>
      </p:sp>
      <p:sp>
        <p:nvSpPr>
          <p:cNvPr id="3" name="Content Placeholder 2"/>
          <p:cNvSpPr>
            <a:spLocks noGrp="1"/>
          </p:cNvSpPr>
          <p:nvPr>
            <p:ph idx="1"/>
          </p:nvPr>
        </p:nvSpPr>
        <p:spPr/>
        <p:txBody>
          <a:bodyPr>
            <a:normAutofit/>
          </a:bodyPr>
          <a:lstStyle/>
          <a:p>
            <a:r>
              <a:rPr lang="en-US" dirty="0" smtClean="0"/>
              <a:t>Mandated that by </a:t>
            </a:r>
            <a:r>
              <a:rPr lang="en-US" dirty="0" smtClean="0"/>
              <a:t>July 1, 2011, </a:t>
            </a:r>
            <a:r>
              <a:rPr lang="en-US" dirty="0" smtClean="0"/>
              <a:t>Missouri </a:t>
            </a:r>
            <a:r>
              <a:rPr lang="en-US" dirty="0" smtClean="0"/>
              <a:t>Schools </a:t>
            </a:r>
            <a:r>
              <a:rPr lang="en-US" dirty="0" smtClean="0"/>
              <a:t>had to </a:t>
            </a:r>
            <a:r>
              <a:rPr lang="en-US" dirty="0" smtClean="0"/>
              <a:t>adopt a written policy that addressed restrictive behavioral </a:t>
            </a:r>
            <a:r>
              <a:rPr lang="en-US" dirty="0" smtClean="0"/>
              <a:t>interventions.</a:t>
            </a:r>
          </a:p>
          <a:p>
            <a:r>
              <a:rPr lang="en-US" dirty="0" smtClean="0"/>
              <a:t>Joplin </a:t>
            </a:r>
            <a:r>
              <a:rPr lang="en-US" dirty="0" smtClean="0"/>
              <a:t>adopted the MSBA model policy.</a:t>
            </a:r>
          </a:p>
          <a:p>
            <a:endParaRPr lang="en-US" dirty="0" smtClean="0"/>
          </a:p>
          <a:p>
            <a:r>
              <a:rPr lang="en-US" dirty="0" smtClean="0"/>
              <a:t>Dr. Huff reports that it is not uncommon to address 8 -10 parent, or advocate generated complaints, specific to this policy, annually.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Purpose of the policy is to….</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1. Promote </a:t>
            </a:r>
            <a:r>
              <a:rPr lang="en-US" dirty="0" smtClean="0"/>
              <a:t>safety and prevent harm to students, school personnel and visitors in the school </a:t>
            </a:r>
            <a:r>
              <a:rPr lang="en-US" dirty="0" smtClean="0"/>
              <a:t>district.</a:t>
            </a:r>
          </a:p>
          <a:p>
            <a:pPr>
              <a:buNone/>
            </a:pPr>
            <a:r>
              <a:rPr lang="en-US" dirty="0" smtClean="0"/>
              <a:t>2. Foster </a:t>
            </a:r>
            <a:r>
              <a:rPr lang="en-US" dirty="0" smtClean="0"/>
              <a:t>a climate of dignity and respect in the use of discipline and behavior-management </a:t>
            </a:r>
            <a:r>
              <a:rPr lang="en-US" dirty="0" smtClean="0"/>
              <a:t>techniques.</a:t>
            </a:r>
          </a:p>
          <a:p>
            <a:pPr>
              <a:buNone/>
            </a:pPr>
            <a:r>
              <a:rPr lang="en-US" dirty="0" smtClean="0"/>
              <a:t>3. Provide </a:t>
            </a:r>
            <a:r>
              <a:rPr lang="en-US" dirty="0" smtClean="0"/>
              <a:t>school personnel with clear guidelines about the use of seclusion, isolation and restraint in response to emergency </a:t>
            </a:r>
            <a:r>
              <a:rPr lang="en-US" dirty="0" smtClean="0"/>
              <a:t>situations.</a:t>
            </a:r>
          </a:p>
          <a:p>
            <a:pPr>
              <a:buNone/>
            </a:pPr>
            <a:r>
              <a:rPr lang="en-US" dirty="0" smtClean="0"/>
              <a:t>4. Provide </a:t>
            </a:r>
            <a:r>
              <a:rPr lang="en-US" dirty="0" smtClean="0"/>
              <a:t>parents/guardians information about state guidelines and district policies related to the use of discipline, behavior management, behavior interventions and responses to emergency </a:t>
            </a:r>
            <a:r>
              <a:rPr lang="en-US" dirty="0" smtClean="0"/>
              <a:t>situations.</a:t>
            </a:r>
          </a:p>
          <a:p>
            <a:pPr>
              <a:buNone/>
            </a:pPr>
            <a:r>
              <a:rPr lang="en-US" dirty="0" smtClean="0"/>
              <a:t>5. Promote </a:t>
            </a:r>
            <a:r>
              <a:rPr lang="en-US" dirty="0" smtClean="0"/>
              <a:t>the use of </a:t>
            </a:r>
            <a:r>
              <a:rPr lang="en-US" dirty="0" err="1" smtClean="0"/>
              <a:t>nonaversive</a:t>
            </a:r>
            <a:r>
              <a:rPr lang="en-US" dirty="0" smtClean="0"/>
              <a:t> behavioral interventions, including positive behavioral support techniques</a:t>
            </a:r>
            <a:r>
              <a:rPr lang="en-US" dirty="0" smtClean="0"/>
              <a:t>.</a:t>
            </a: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DEFINItions</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Aversive Behavioral Intervention</a:t>
            </a:r>
            <a:r>
              <a:rPr lang="en-US" dirty="0" smtClean="0"/>
              <a:t> or </a:t>
            </a:r>
            <a:r>
              <a:rPr lang="en-US" i="1" dirty="0" smtClean="0"/>
              <a:t>Aversive Intervention</a:t>
            </a:r>
            <a:r>
              <a:rPr lang="en-US" dirty="0" smtClean="0"/>
              <a:t> – An intervention that is intended to inflict pain or discomfort upon a student for the purpose of eliminating or reducing maladaptive </a:t>
            </a:r>
            <a:r>
              <a:rPr lang="en-US" dirty="0" smtClean="0"/>
              <a:t>behaviors.</a:t>
            </a:r>
          </a:p>
          <a:p>
            <a:pPr>
              <a:buNone/>
            </a:pPr>
            <a:endParaRPr lang="en-US" dirty="0" smtClean="0"/>
          </a:p>
          <a:p>
            <a:r>
              <a:rPr lang="en-US" dirty="0" smtClean="0"/>
              <a:t>The </a:t>
            </a:r>
            <a:r>
              <a:rPr lang="en-US" dirty="0" smtClean="0"/>
              <a:t>term does not include such interventions as voice control limited to loud, firm commands; time-limited ignoring of a specific behavior; token fines as part of a token economy system; brief physical prompts to interrupt or prevent a specific behavior; interventions medically necessary for the treatment or protection of the student; or other similar interventions. </a:t>
            </a:r>
            <a:endParaRPr lang="en-US" dirty="0" smtClean="0"/>
          </a:p>
          <a:p>
            <a:endParaRPr lang="en-US" dirty="0" smtClean="0"/>
          </a:p>
          <a:p>
            <a:r>
              <a:rPr lang="en-US" dirty="0" smtClean="0"/>
              <a:t>Corporal </a:t>
            </a:r>
            <a:r>
              <a:rPr lang="en-US" dirty="0" smtClean="0"/>
              <a:t>punishment administered in accordance with state law is not an aversive intervention for the purpose of this policy</a:t>
            </a:r>
            <a:r>
              <a:rPr lang="en-US" dirty="0" smtClean="0"/>
              <a:t>.</a:t>
            </a: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i="1" dirty="0" smtClean="0"/>
              <a:t>Isolation</a:t>
            </a:r>
            <a:r>
              <a:rPr lang="en-US" dirty="0" smtClean="0"/>
              <a:t> – The confinement of a student alone in an enclosed space without locking hardware. Isolation does not include supervised in-school suspension, detention or time-out used as disciplinary consequences in accordance with the district’s student discipline code</a:t>
            </a:r>
            <a:r>
              <a:rPr lang="en-US" dirty="0" smtClean="0"/>
              <a:t>.</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a:buNone/>
            </a:pPr>
            <a:r>
              <a:rPr lang="en-US" i="1" dirty="0" smtClean="0"/>
              <a:t>Mechanical Restraint</a:t>
            </a:r>
            <a:r>
              <a:rPr lang="en-US" dirty="0" smtClean="0"/>
              <a:t> – A device or physical object that the student cannot easily remove that restricts a student’s freedom of movement or normal access to a portion of his or her body. This includes, but is not limited to: straps, duct tape, cords or garments. The term does not include assistive technology devices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defintion</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Physical Restraint</a:t>
            </a:r>
            <a:r>
              <a:rPr lang="en-US" dirty="0" smtClean="0"/>
              <a:t> – The use of person-to-person physical contact to restrict the free movement of all or a portion of a student’s body. It does not include briefly holding a student without undue force for instructional or other purposes, briefly holding a student to calm the student, taking a student’s hand to transport him or her for safety purposes, physical escort, or intervening in a fight.</a:t>
            </a:r>
          </a:p>
          <a:p>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F9C8662C74564AA813A60BD0601687" ma:contentTypeVersion="5" ma:contentTypeDescription="Create a new document." ma:contentTypeScope="" ma:versionID="dbdfede08469ddb99b6410d270e63cff">
  <xsd:schema xmlns:xsd="http://www.w3.org/2001/XMLSchema" xmlns:p="http://schemas.microsoft.com/office/2006/metadata/properties" xmlns:ns2="d71578b4-8a9a-43b8-9dd8-3834e0439734" targetNamespace="http://schemas.microsoft.com/office/2006/metadata/properties" ma:root="true" ma:fieldsID="1996a2b2828778a641dce00c3a86fbe2" ns2:_="">
    <xsd:import namespace="d71578b4-8a9a-43b8-9dd8-3834e0439734"/>
    <xsd:element name="properties">
      <xsd:complexType>
        <xsd:sequence>
          <xsd:element name="documentManagement">
            <xsd:complexType>
              <xsd:all>
                <xsd:element ref="ns2:Document_x0020_Category"/>
                <xsd:element ref="ns2:Category"/>
                <xsd:element ref="ns2:Sub_x002d_Category" minOccurs="0"/>
                <xsd:element ref="ns2:Policy_x0020_Reference" minOccurs="0"/>
              </xsd:all>
            </xsd:complexType>
          </xsd:element>
        </xsd:sequence>
      </xsd:complexType>
    </xsd:element>
  </xsd:schema>
  <xsd:schema xmlns:xsd="http://www.w3.org/2001/XMLSchema" xmlns:dms="http://schemas.microsoft.com/office/2006/documentManagement/types" targetNamespace="d71578b4-8a9a-43b8-9dd8-3834e0439734" elementFormDefault="qualified">
    <xsd:import namespace="http://schemas.microsoft.com/office/2006/documentManagement/types"/>
    <xsd:element name="Document_x0020_Category" ma:index="8" ma:displayName="Type of Document" ma:format="Dropdown" ma:internalName="Document_x0020_Category">
      <xsd:simpleType>
        <xsd:restriction base="dms:Choice">
          <xsd:enumeration value="Form"/>
          <xsd:enumeration value="Guidance"/>
          <xsd:enumeration value="Template"/>
          <xsd:enumeration value="Concept Paper Template"/>
          <xsd:enumeration value="Easy Reference"/>
        </xsd:restriction>
      </xsd:simpleType>
    </xsd:element>
    <xsd:element name="Category" ma:index="9" ma:displayName="Category" ma:default="(Choose One)" ma:format="Dropdown" ma:internalName="Category">
      <xsd:simpleType>
        <xsd:restriction base="dms:Choice">
          <xsd:enumeration value="(Choose One)"/>
          <xsd:enumeration value="Communications"/>
          <xsd:enumeration value="SBOE Approval Process"/>
          <xsd:enumeration value="Human Resources/Legal"/>
          <xsd:enumeration value="Operations"/>
          <xsd:enumeration value="Program Management"/>
          <xsd:enumeration value="Internal Audits &amp; Controls"/>
        </xsd:restriction>
      </xsd:simpleType>
    </xsd:element>
    <xsd:element name="Sub_x002d_Category" ma:index="10" nillable="true" ma:displayName="Sub-Category" ma:internalName="Sub_x002d_Category">
      <xsd:simpleType>
        <xsd:restriction base="dms:Text">
          <xsd:maxLength value="255"/>
        </xsd:restriction>
      </xsd:simpleType>
    </xsd:element>
    <xsd:element name="Policy_x0020_Reference" ma:index="11" nillable="true" ma:displayName="Policy Reference" ma:list="{5d4ab52c-5c5b-46b6-a9b7-51bccb2839cc}" ma:internalName="Policy_x0020_Reference" ma:showField="I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Policy_x0020_Reference xmlns="d71578b4-8a9a-43b8-9dd8-3834e0439734"/>
    <Document_x0020_Category xmlns="d71578b4-8a9a-43b8-9dd8-3834e0439734">Template</Document_x0020_Category>
    <Sub_x002d_Category xmlns="d71578b4-8a9a-43b8-9dd8-3834e0439734" xsi:nil="true"/>
    <Category xmlns="d71578b4-8a9a-43b8-9dd8-3834e0439734">Communications</Category>
  </documentManagement>
</p:properties>
</file>

<file path=customXml/itemProps1.xml><?xml version="1.0" encoding="utf-8"?>
<ds:datastoreItem xmlns:ds="http://schemas.openxmlformats.org/officeDocument/2006/customXml" ds:itemID="{D0E1D1AB-C5E0-4740-BF94-842868FB7345}">
  <ds:schemaRefs>
    <ds:schemaRef ds:uri="http://schemas.microsoft.com/office/2006/metadata/longProperties"/>
  </ds:schemaRefs>
</ds:datastoreItem>
</file>

<file path=customXml/itemProps2.xml><?xml version="1.0" encoding="utf-8"?>
<ds:datastoreItem xmlns:ds="http://schemas.openxmlformats.org/officeDocument/2006/customXml" ds:itemID="{9DAE8511-BE43-4D4E-B86F-4A43EB44A8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1578b4-8a9a-43b8-9dd8-3834e043973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E2A9E09-6DB1-46F1-8436-A99C5F9BBA5C}">
  <ds:schemaRefs>
    <ds:schemaRef ds:uri="http://schemas.microsoft.com/sharepoint/v3/contenttype/forms"/>
  </ds:schemaRefs>
</ds:datastoreItem>
</file>

<file path=customXml/itemProps4.xml><?xml version="1.0" encoding="utf-8"?>
<ds:datastoreItem xmlns:ds="http://schemas.openxmlformats.org/officeDocument/2006/customXml" ds:itemID="{78FCD0E1-4BD8-4758-A258-FD8E490E9F0C}">
  <ds:schemaRefs>
    <ds:schemaRef ds:uri="http://schemas.microsoft.com/office/2006/metadata/properties"/>
    <ds:schemaRef ds:uri="d71578b4-8a9a-43b8-9dd8-3834e0439734"/>
  </ds:schemaRefs>
</ds:datastoreItem>
</file>

<file path=docProps/app.xml><?xml version="1.0" encoding="utf-8"?>
<Properties xmlns="http://schemas.openxmlformats.org/officeDocument/2006/extended-properties" xmlns:vt="http://schemas.openxmlformats.org/officeDocument/2006/docPropsVTypes">
  <Template>Trek</Template>
  <TotalTime>209</TotalTime>
  <Words>1278</Words>
  <Application>Microsoft Office PowerPoint</Application>
  <PresentationFormat>On-screen Show (4:3)</PresentationFormat>
  <Paragraphs>175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Seclusion and Restraint for All Students</vt:lpstr>
      <vt:lpstr>What do all these children have in common?</vt:lpstr>
      <vt:lpstr>Introduction</vt:lpstr>
      <vt:lpstr>Missouri law (RSMo 160.263) </vt:lpstr>
      <vt:lpstr>Purpose of the policy is to…. </vt:lpstr>
      <vt:lpstr>DEFINItions</vt:lpstr>
      <vt:lpstr>Definitions</vt:lpstr>
      <vt:lpstr>definitions</vt:lpstr>
      <vt:lpstr>defintion</vt:lpstr>
      <vt:lpstr>Defintions </vt:lpstr>
      <vt:lpstr>defintions</vt:lpstr>
      <vt:lpstr>Use of Aversive Interventions </vt:lpstr>
      <vt:lpstr>Use of Seclusion, Isolation and Restraint </vt:lpstr>
      <vt:lpstr>Isolation </vt:lpstr>
      <vt:lpstr>isolation</vt:lpstr>
      <vt:lpstr>Physical restraint</vt:lpstr>
      <vt:lpstr>Physical restraint will: </vt:lpstr>
      <vt:lpstr>Physical restraint </vt:lpstr>
      <vt:lpstr>Incident Debriefing </vt:lpstr>
      <vt:lpstr>SW PBS </vt:lpstr>
      <vt:lpstr>Training </vt:lpstr>
      <vt:lpstr>training</vt:lpstr>
      <vt:lpstr>RECORDS</vt:lpstr>
      <vt:lpstr>Parent/guardian notification</vt:lpstr>
      <vt:lpstr>Students with Disabilities </vt:lpstr>
      <vt:lpstr>discussion</vt:lpstr>
    </vt:vector>
  </TitlesOfParts>
  <Company>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GaDOE PowerPoint Template 1</dc:title>
  <dc:creator>Amy Floyd</dc:creator>
  <cp:lastModifiedBy>anderson</cp:lastModifiedBy>
  <cp:revision>21</cp:revision>
  <dcterms:created xsi:type="dcterms:W3CDTF">2010-06-29T15:52:31Z</dcterms:created>
  <dcterms:modified xsi:type="dcterms:W3CDTF">2011-08-05T04:36:35Z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