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slides/slide25.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s/slide18.xml" ContentType="application/vnd.openxmlformats-officedocument.presentationml.slide+xml"/>
  <Override PartName="/ppt/slides/slide23.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slides/slide16.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s/slide24.xml" ContentType="application/vnd.openxmlformats-officedocument.presentationml.slide+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s/slide20.xml" ContentType="application/vnd.openxmlformats-officedocument.presentationml.slide+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91" r:id="rId1"/>
  </p:sldMasterIdLst>
  <p:sldIdLst>
    <p:sldId id="256" r:id="rId2"/>
    <p:sldId id="262" r:id="rId3"/>
    <p:sldId id="263" r:id="rId4"/>
    <p:sldId id="257" r:id="rId5"/>
    <p:sldId id="258" r:id="rId6"/>
    <p:sldId id="259" r:id="rId7"/>
    <p:sldId id="260" r:id="rId8"/>
    <p:sldId id="261"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79" r:id="rId24"/>
    <p:sldId id="280" r:id="rId25"/>
    <p:sldId id="277"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08" d="100"/>
          <a:sy n="108" d="100"/>
        </p:scale>
        <p:origin x="-896"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pic>
        <p:nvPicPr>
          <p:cNvPr id="8" name="Picture 7" descr="Cover-TextureForeGround.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371600" y="1796303"/>
            <a:ext cx="7086600" cy="1847850"/>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71600" y="3666565"/>
            <a:ext cx="7086600" cy="1752600"/>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5988423" y="6221506"/>
            <a:ext cx="2743200" cy="365125"/>
          </a:xfrm>
        </p:spPr>
        <p:txBody>
          <a:bodyPr/>
          <a:lstStyle/>
          <a:p>
            <a:fld id="{7839C8FF-C5AD-3D44-BBCB-DCCD5C2B7AE4}" type="datetimeFigureOut">
              <a:rPr lang="en-US" smtClean="0"/>
              <a:pPr/>
              <a:t>8/5/11</a:t>
            </a:fld>
            <a:endParaRPr lang="en-US"/>
          </a:p>
        </p:txBody>
      </p:sp>
      <p:sp>
        <p:nvSpPr>
          <p:cNvPr id="5" name="Footer Placeholder 4"/>
          <p:cNvSpPr>
            <a:spLocks noGrp="1"/>
          </p:cNvSpPr>
          <p:nvPr>
            <p:ph type="ftr" sz="quarter" idx="11"/>
          </p:nvPr>
        </p:nvSpPr>
        <p:spPr>
          <a:xfrm>
            <a:off x="1295400" y="6221506"/>
            <a:ext cx="2743200" cy="365125"/>
          </a:xfrm>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5" y="3765177"/>
            <a:ext cx="7272338" cy="1098176"/>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578013" y="777240"/>
            <a:ext cx="4294363" cy="2866913"/>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089025" y="4867836"/>
            <a:ext cx="7272338" cy="1264022"/>
          </a:xfrm>
        </p:spPr>
        <p:txBody>
          <a:bodyPr vert="horz" lIns="91440" tIns="45720" rIns="91440" bIns="45720" rtlCol="0">
            <a:normAutofit/>
          </a:bodyPr>
          <a:lstStyle>
            <a:lvl1pPr marL="0" indent="0" algn="ctr">
              <a:spcBef>
                <a:spcPts val="30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7839C8FF-C5AD-3D44-BBCB-DCCD5C2B7AE4}" type="datetimeFigureOut">
              <a:rPr lang="en-US" smtClean="0"/>
              <a:pPr/>
              <a:t>8/5/11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F385B9-4018-D148-BE79-1A3B2B1EA63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839C8FF-C5AD-3D44-BBCB-DCCD5C2B7AE4}" type="datetimeFigureOut">
              <a:rPr lang="en-US" smtClean="0"/>
              <a:pPr/>
              <a:t>8/5/11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F385B9-4018-D148-BE79-1A3B2B1EA63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7216588" y="609600"/>
            <a:ext cx="1524000" cy="55165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089024" y="609600"/>
            <a:ext cx="5921376"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839C8FF-C5AD-3D44-BBCB-DCCD5C2B7AE4}" type="datetimeFigureOut">
              <a:rPr lang="en-US" smtClean="0"/>
              <a:pPr/>
              <a:t>8/5/11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F385B9-4018-D148-BE79-1A3B2B1EA63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839C8FF-C5AD-3D44-BBCB-DCCD5C2B7AE4}" type="datetimeFigureOut">
              <a:rPr lang="en-US" smtClean="0"/>
              <a:pPr/>
              <a:t>8/5/11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F385B9-4018-D148-BE79-1A3B2B1EA63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371600" y="1792224"/>
            <a:ext cx="7086600" cy="1847088"/>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b="1"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371600" y="3666744"/>
            <a:ext cx="7086600" cy="1755648"/>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Font typeface="Wingdings" pitchFamily="2" charset="2"/>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39C8FF-C5AD-3D44-BBCB-DCCD5C2B7AE4}" type="datetimeFigureOut">
              <a:rPr lang="en-US" smtClean="0"/>
              <a:pPr/>
              <a:t>8/5/11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F385B9-4018-D148-BE79-1A3B2B1EA63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p>
            <a:r>
              <a:rPr lang="en-US" smtClean="0"/>
              <a:t>Click to edit Master title style</a:t>
            </a:r>
            <a:endParaRPr/>
          </a:p>
        </p:txBody>
      </p:sp>
      <p:sp>
        <p:nvSpPr>
          <p:cNvPr id="3" name="Content Placeholder 2"/>
          <p:cNvSpPr>
            <a:spLocks noGrp="1"/>
          </p:cNvSpPr>
          <p:nvPr>
            <p:ph sz="half" idx="1"/>
          </p:nvPr>
        </p:nvSpPr>
        <p:spPr>
          <a:xfrm>
            <a:off x="108902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93236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7839C8FF-C5AD-3D44-BBCB-DCCD5C2B7AE4}" type="datetimeFigureOut">
              <a:rPr lang="en-US" smtClean="0"/>
              <a:pPr/>
              <a:t>8/5/11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F385B9-4018-D148-BE79-1A3B2B1EA63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pic>
        <p:nvPicPr>
          <p:cNvPr id="10" name="Picture 9"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089024" y="1688679"/>
            <a:ext cx="3429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89024"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932363" y="1688679"/>
            <a:ext cx="3429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32363"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7839C8FF-C5AD-3D44-BBCB-DCCD5C2B7AE4}" type="datetimeFigureOut">
              <a:rPr lang="en-US" smtClean="0"/>
              <a:pPr/>
              <a:t>8/5/11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F385B9-4018-D148-BE79-1A3B2B1EA63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pic>
        <p:nvPicPr>
          <p:cNvPr id="6" name="Picture 5"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839C8FF-C5AD-3D44-BBCB-DCCD5C2B7AE4}" type="datetimeFigureOut">
              <a:rPr lang="en-US" smtClean="0"/>
              <a:pPr/>
              <a:t>8/5/11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F385B9-4018-D148-BE79-1A3B2B1EA63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pic>
        <p:nvPicPr>
          <p:cNvPr id="5" name="Picture 4" descr="Interior-Overlay.pn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7839C8FF-C5AD-3D44-BBCB-DCCD5C2B7AE4}" type="datetimeFigureOut">
              <a:rPr lang="en-US" smtClean="0"/>
              <a:pPr/>
              <a:t>8/5/11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F385B9-4018-D148-BE79-1A3B2B1EA63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4729" y="381000"/>
            <a:ext cx="3429000" cy="1649506"/>
          </a:xfrm>
        </p:spPr>
        <p:txBody>
          <a:bodyPr anchor="b"/>
          <a:lstStyle>
            <a:lvl1pPr algn="ctr">
              <a:lnSpc>
                <a:spcPct val="100000"/>
              </a:lnSpc>
              <a:defRPr sz="3600" b="1"/>
            </a:lvl1pPr>
          </a:lstStyle>
          <a:p>
            <a:r>
              <a:rPr lang="en-US" smtClean="0"/>
              <a:t>Click to edit Master title style</a:t>
            </a:r>
            <a:endParaRPr/>
          </a:p>
        </p:txBody>
      </p:sp>
      <p:sp>
        <p:nvSpPr>
          <p:cNvPr id="3" name="Content Placeholder 2"/>
          <p:cNvSpPr>
            <a:spLocks noGrp="1"/>
          </p:cNvSpPr>
          <p:nvPr>
            <p:ph idx="1"/>
          </p:nvPr>
        </p:nvSpPr>
        <p:spPr>
          <a:xfrm>
            <a:off x="4930588" y="381000"/>
            <a:ext cx="3429000" cy="5745163"/>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084729" y="2057401"/>
            <a:ext cx="3429000" cy="36576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39C8FF-C5AD-3D44-BBCB-DCCD5C2B7AE4}" type="datetimeFigureOut">
              <a:rPr lang="en-US" smtClean="0"/>
              <a:pPr/>
              <a:t>8/5/11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F385B9-4018-D148-BE79-1A3B2B1EA63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932363" y="739588"/>
            <a:ext cx="3429000" cy="1290380"/>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1088136" y="779929"/>
            <a:ext cx="3429000" cy="4935071"/>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932363" y="2057400"/>
            <a:ext cx="3429000" cy="3657600"/>
          </a:xfrm>
        </p:spPr>
        <p:txBody>
          <a:bodyPr vert="horz" lIns="91440" tIns="45720" rIns="91440" bIns="45720" rtlCol="0">
            <a:normAutofit/>
          </a:bodyPr>
          <a:lstStyle>
            <a:lvl1pPr marL="0" indent="0" algn="ctr">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7839C8FF-C5AD-3D44-BBCB-DCCD5C2B7AE4}" type="datetimeFigureOut">
              <a:rPr lang="en-US" smtClean="0"/>
              <a:pPr/>
              <a:t>8/5/11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F385B9-4018-D148-BE79-1A3B2B1EA63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89024" y="274637"/>
            <a:ext cx="7272339" cy="1339009"/>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1089024" y="1801906"/>
            <a:ext cx="7272339" cy="432425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302187" y="6356350"/>
            <a:ext cx="2429435" cy="365125"/>
          </a:xfrm>
          <a:prstGeom prst="rect">
            <a:avLst/>
          </a:prstGeom>
        </p:spPr>
        <p:txBody>
          <a:bodyPr vert="horz" lIns="91440" tIns="45720" rIns="91440" bIns="45720" rtlCol="0" anchor="ctr"/>
          <a:lstStyle>
            <a:lvl1pPr algn="r">
              <a:defRPr sz="1200" b="1">
                <a:solidFill>
                  <a:schemeClr val="tx1">
                    <a:lumMod val="50000"/>
                    <a:lumOff val="50000"/>
                  </a:schemeClr>
                </a:solidFill>
              </a:defRPr>
            </a:lvl1pPr>
          </a:lstStyle>
          <a:p>
            <a:fld id="{7839C8FF-C5AD-3D44-BBCB-DCCD5C2B7AE4}" type="datetimeFigureOut">
              <a:rPr lang="en-US" smtClean="0"/>
              <a:pPr/>
              <a:t>8/5/11</a:t>
            </a:fld>
            <a:endParaRPr lang="en-US"/>
          </a:p>
        </p:txBody>
      </p:sp>
      <p:sp>
        <p:nvSpPr>
          <p:cNvPr id="5" name="Footer Placeholder 4"/>
          <p:cNvSpPr>
            <a:spLocks noGrp="1"/>
          </p:cNvSpPr>
          <p:nvPr>
            <p:ph type="ftr" sz="quarter" idx="3"/>
          </p:nvPr>
        </p:nvSpPr>
        <p:spPr>
          <a:xfrm>
            <a:off x="685800" y="6356350"/>
            <a:ext cx="2743200" cy="365125"/>
          </a:xfrm>
          <a:prstGeom prst="rect">
            <a:avLst/>
          </a:prstGeom>
        </p:spPr>
        <p:txBody>
          <a:bodyPr vert="horz" lIns="91440" tIns="45720" rIns="91440" bIns="45720" rtlCol="0" anchor="ctr"/>
          <a:lstStyle>
            <a:lvl1pPr algn="l">
              <a:defRPr sz="12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420393" y="6356350"/>
            <a:ext cx="6096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12F385B9-4018-D148-BE79-1A3B2B1EA63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txStyles>
    <p:titleStyle>
      <a:lvl1pPr algn="ctr" defTabSz="914400" rtl="0" eaLnBrk="1" latinLnBrk="0" hangingPunct="1">
        <a:lnSpc>
          <a:spcPts val="5200"/>
        </a:lnSpc>
        <a:spcBef>
          <a:spcPct val="0"/>
        </a:spcBef>
        <a:buNone/>
        <a:defRPr sz="4800" b="1" kern="1200">
          <a:solidFill>
            <a:schemeClr val="tx1">
              <a:lumMod val="75000"/>
              <a:lumOff val="25000"/>
            </a:schemeClr>
          </a:solidFill>
          <a:latin typeface="+mj-lt"/>
          <a:ea typeface="+mj-ea"/>
          <a:cs typeface="+mj-cs"/>
        </a:defRPr>
      </a:lvl1pPr>
    </p:titleStyle>
    <p:bodyStyle>
      <a:lvl1pPr marL="282575" indent="-282575" algn="l" defTabSz="914400" rtl="0" eaLnBrk="1" latinLnBrk="0" hangingPunct="1">
        <a:spcBef>
          <a:spcPts val="2000"/>
        </a:spcBef>
        <a:buFont typeface="Wingdings" pitchFamily="2" charset="2"/>
        <a:buChar char=""/>
        <a:defRPr sz="2400" kern="1200">
          <a:solidFill>
            <a:schemeClr val="tx1">
              <a:lumMod val="75000"/>
              <a:lumOff val="25000"/>
            </a:schemeClr>
          </a:solidFill>
          <a:latin typeface="+mn-lt"/>
          <a:ea typeface="+mn-ea"/>
          <a:cs typeface="+mn-cs"/>
        </a:defRPr>
      </a:lvl1pPr>
      <a:lvl2pPr marL="577850" indent="-295275" algn="l" defTabSz="914400" rtl="0" eaLnBrk="1" latinLnBrk="0" hangingPunct="1">
        <a:spcBef>
          <a:spcPts val="600"/>
        </a:spcBef>
        <a:buFont typeface="Wingdings" pitchFamily="2" charset="2"/>
        <a:buChar char=""/>
        <a:defRPr sz="2200" kern="1200">
          <a:solidFill>
            <a:schemeClr val="tx1">
              <a:lumMod val="75000"/>
              <a:lumOff val="25000"/>
            </a:schemeClr>
          </a:solidFill>
          <a:latin typeface="+mn-lt"/>
          <a:ea typeface="+mn-ea"/>
          <a:cs typeface="+mn-cs"/>
        </a:defRPr>
      </a:lvl2pPr>
      <a:lvl3pPr marL="860425" indent="-282575" algn="l" defTabSz="914400" rtl="0" eaLnBrk="1" latinLnBrk="0" hangingPunct="1">
        <a:spcBef>
          <a:spcPts val="600"/>
        </a:spcBef>
        <a:buFont typeface="Wingdings" pitchFamily="2" charset="2"/>
        <a:buChar char=""/>
        <a:defRPr sz="2000" kern="1200">
          <a:solidFill>
            <a:schemeClr val="tx1">
              <a:lumMod val="75000"/>
              <a:lumOff val="25000"/>
            </a:schemeClr>
          </a:solidFill>
          <a:latin typeface="+mn-lt"/>
          <a:ea typeface="+mn-ea"/>
          <a:cs typeface="+mn-cs"/>
        </a:defRPr>
      </a:lvl3pPr>
      <a:lvl4pPr marL="1143000"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4pPr>
      <a:lvl5pPr marL="1425575"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28054"/>
            <a:ext cx="7772400" cy="3258145"/>
          </a:xfrm>
        </p:spPr>
        <p:txBody>
          <a:bodyPr>
            <a:normAutofit fontScale="90000"/>
          </a:bodyPr>
          <a:lstStyle/>
          <a:p>
            <a:r>
              <a:rPr lang="en-US" dirty="0" smtClean="0"/>
              <a:t/>
            </a:r>
            <a:br>
              <a:rPr lang="en-US" dirty="0" smtClean="0"/>
            </a:br>
            <a:r>
              <a:rPr lang="en-US" dirty="0" smtClean="0"/>
              <a:t/>
            </a:r>
            <a:br>
              <a:rPr lang="en-US" dirty="0" smtClean="0"/>
            </a:br>
            <a:r>
              <a:rPr lang="en-US" dirty="0" smtClean="0"/>
              <a:t>JOPLIN PUBLIC SCHOOLS</a:t>
            </a:r>
            <a:br>
              <a:rPr lang="en-US" dirty="0" smtClean="0"/>
            </a:br>
            <a:r>
              <a:rPr lang="en-US" sz="4400" dirty="0" smtClean="0"/>
              <a:t>STUDENT ALLERGY PREVENTION AND RESPONSE</a:t>
            </a:r>
            <a:r>
              <a:rPr lang="en-US" dirty="0" smtClean="0"/>
              <a:t/>
            </a:r>
            <a:br>
              <a:rPr lang="en-US" dirty="0" smtClean="0"/>
            </a:br>
            <a:r>
              <a:rPr lang="en-US" sz="3111" dirty="0" smtClean="0"/>
              <a:t/>
            </a:r>
            <a:br>
              <a:rPr lang="en-US" sz="3111" dirty="0" smtClean="0"/>
            </a:br>
            <a:r>
              <a:rPr lang="en-US" sz="3200" u="sng" dirty="0" smtClean="0"/>
              <a:t>FILE:</a:t>
            </a:r>
            <a:r>
              <a:rPr lang="en-US" sz="3200" dirty="0" smtClean="0"/>
              <a:t>  JHCF</a:t>
            </a:r>
            <a:br>
              <a:rPr lang="en-US" sz="3200" dirty="0" smtClean="0"/>
            </a:br>
            <a:r>
              <a:rPr lang="en-US" sz="3200" dirty="0" smtClean="0"/>
              <a:t>CRITICAL</a:t>
            </a:r>
            <a:endParaRPr lang="en-US" sz="3111" dirty="0"/>
          </a:p>
        </p:txBody>
      </p:sp>
      <p:sp>
        <p:nvSpPr>
          <p:cNvPr id="3" name="Subtitle 2"/>
          <p:cNvSpPr>
            <a:spLocks noGrp="1"/>
          </p:cNvSpPr>
          <p:nvPr>
            <p:ph type="subTitle" idx="1"/>
          </p:nvPr>
        </p:nvSpPr>
        <p:spPr>
          <a:xfrm>
            <a:off x="1322921" y="4382420"/>
            <a:ext cx="6498159" cy="697837"/>
          </a:xfrm>
        </p:spPr>
        <p:txBody>
          <a:bodyPr>
            <a:normAutofit lnSpcReduction="10000"/>
          </a:bodyPr>
          <a:lstStyle/>
          <a:p>
            <a:endParaRPr lang="en-US" dirty="0" smtClean="0"/>
          </a:p>
          <a:p>
            <a:r>
              <a:rPr lang="en-US" dirty="0" smtClean="0"/>
              <a:t>Schools Leadership Retreat 2011-2012</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 and Training</a:t>
            </a:r>
            <a:br>
              <a:rPr lang="en-US" dirty="0" smtClean="0"/>
            </a:br>
            <a:endParaRPr lang="en-US" dirty="0"/>
          </a:p>
        </p:txBody>
      </p:sp>
      <p:sp>
        <p:nvSpPr>
          <p:cNvPr id="3" name="Content Placeholder 2"/>
          <p:cNvSpPr>
            <a:spLocks noGrp="1"/>
          </p:cNvSpPr>
          <p:nvPr>
            <p:ph idx="1"/>
          </p:nvPr>
        </p:nvSpPr>
        <p:spPr/>
        <p:txBody>
          <a:bodyPr>
            <a:normAutofit lnSpcReduction="10000"/>
          </a:bodyPr>
          <a:lstStyle/>
          <a:p>
            <a:pPr>
              <a:buFont typeface="Arial"/>
              <a:buChar char="•"/>
            </a:pPr>
            <a:r>
              <a:rPr lang="en-US" dirty="0" smtClean="0"/>
              <a:t>All staff members will be regularly trained on the causes and symptoms of and responses to allergic reactions. Training will include instruction on the use of epinephrine premeasured auto-injection devices.</a:t>
            </a:r>
          </a:p>
          <a:p>
            <a:r>
              <a:rPr lang="en-US" dirty="0" smtClean="0"/>
              <a:t>In accordance with law, qualified employees will be held harmless and immune from civil liability for administering epinephrine in good faith and according to standard medical practices. A qualified employee is one who has been trained to administer medication, including epinephrine, in accordance with standard medical practice.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Confidentiality</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Information about individual students with allergies will be entered into the student information system and will be provided to all staff members and others who need to know. </a:t>
            </a:r>
          </a:p>
          <a:p>
            <a:endParaRPr lang="en-US" dirty="0" smtClean="0"/>
          </a:p>
          <a:p>
            <a:r>
              <a:rPr lang="en-US" dirty="0" smtClean="0"/>
              <a:t>Family Educational Rights and Privacy Act (FERPA).</a:t>
            </a:r>
          </a:p>
          <a:p>
            <a:pPr>
              <a:buNone/>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 to Allergic Reaction</a:t>
            </a:r>
            <a:br>
              <a:rPr lang="en-US" dirty="0" smtClean="0"/>
            </a:br>
            <a:endParaRPr lang="en-US" dirty="0"/>
          </a:p>
        </p:txBody>
      </p:sp>
      <p:sp>
        <p:nvSpPr>
          <p:cNvPr id="3" name="Content Placeholder 2"/>
          <p:cNvSpPr>
            <a:spLocks noGrp="1"/>
          </p:cNvSpPr>
          <p:nvPr>
            <p:ph idx="1"/>
          </p:nvPr>
        </p:nvSpPr>
        <p:spPr/>
        <p:txBody>
          <a:bodyPr/>
          <a:lstStyle/>
          <a:p>
            <a:r>
              <a:rPr lang="en-US" dirty="0" smtClean="0"/>
              <a:t>Each building will maintain an adequate supply of epinephrine premeasured auto-injection devices to be administered in accordance with Board policy. </a:t>
            </a:r>
          </a:p>
          <a:p>
            <a:r>
              <a:rPr lang="en-US" dirty="0" smtClean="0"/>
              <a:t>All staff will follow the Board-adopted procedures in the response to allergic reaction.</a:t>
            </a:r>
          </a:p>
          <a:p>
            <a:pPr>
              <a:buNone/>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STUDENT ALLERGY PREVENTION AND RESPONSE</a:t>
            </a:r>
            <a:endParaRPr lang="en-US" sz="3600" dirty="0"/>
          </a:p>
        </p:txBody>
      </p:sp>
      <p:sp>
        <p:nvSpPr>
          <p:cNvPr id="3" name="Content Placeholder 2"/>
          <p:cNvSpPr>
            <a:spLocks noGrp="1"/>
          </p:cNvSpPr>
          <p:nvPr>
            <p:ph idx="1"/>
          </p:nvPr>
        </p:nvSpPr>
        <p:spPr/>
        <p:txBody>
          <a:bodyPr>
            <a:normAutofit/>
          </a:bodyPr>
          <a:lstStyle/>
          <a:p>
            <a:r>
              <a:rPr lang="en-US" i="1" dirty="0" smtClean="0"/>
              <a:t>(District Keeps Epinephrine Premeasured Auto-Injection Devices on Hand)</a:t>
            </a:r>
            <a:endParaRPr lang="en-US" dirty="0" smtClean="0"/>
          </a:p>
          <a:p>
            <a:r>
              <a:rPr lang="en-US" dirty="0" smtClean="0"/>
              <a:t> The school nurses shall oversee the administration of these procedures under the direction of the coordinator of nurses and in consultation with the food service director, the School Health Advisory Council (SHAC), the wellness committee, the transportation director, local health authorities and, where appropriate, the special education director or Section 504 coordinator.</a:t>
            </a:r>
          </a:p>
          <a:p>
            <a:pPr>
              <a:buNone/>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a:t>
            </a:r>
            <a:endParaRPr lang="en-US" dirty="0"/>
          </a:p>
        </p:txBody>
      </p:sp>
      <p:sp>
        <p:nvSpPr>
          <p:cNvPr id="3" name="Content Placeholder 2"/>
          <p:cNvSpPr>
            <a:spLocks noGrp="1"/>
          </p:cNvSpPr>
          <p:nvPr>
            <p:ph idx="1"/>
          </p:nvPr>
        </p:nvSpPr>
        <p:spPr/>
        <p:txBody>
          <a:bodyPr>
            <a:normAutofit lnSpcReduction="10000"/>
          </a:bodyPr>
          <a:lstStyle/>
          <a:p>
            <a:pPr>
              <a:buFont typeface="Arial"/>
              <a:buChar char="•"/>
            </a:pPr>
            <a:r>
              <a:rPr lang="en-US" dirty="0" smtClean="0"/>
              <a:t> In accordance with Board policy, the nurse or designee will provide training to all staff members about the causes and symptoms of and responses to allergic reactions. (It is recommended that each building retain documentation on each staff member trained. Sample forms for documentation are available from special services office.)</a:t>
            </a:r>
          </a:p>
          <a:p>
            <a:pPr>
              <a:buFont typeface="Arial"/>
              <a:buChar char="•"/>
            </a:pPr>
            <a:r>
              <a:rPr lang="en-US" dirty="0" smtClean="0"/>
              <a:t>This training will be provided to current staff members prior to the beginning of school. Staff members who are hired after this training has been conducted will be provided the information within ten (10) work days of the first day of employment.</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Self-Administration</a:t>
            </a:r>
            <a:endParaRPr lang="en-US" dirty="0"/>
          </a:p>
        </p:txBody>
      </p:sp>
      <p:sp>
        <p:nvSpPr>
          <p:cNvPr id="3" name="Content Placeholder 2"/>
          <p:cNvSpPr>
            <a:spLocks noGrp="1"/>
          </p:cNvSpPr>
          <p:nvPr>
            <p:ph idx="1"/>
          </p:nvPr>
        </p:nvSpPr>
        <p:spPr/>
        <p:txBody>
          <a:bodyPr/>
          <a:lstStyle/>
          <a:p>
            <a:r>
              <a:rPr lang="en-US" dirty="0" smtClean="0"/>
              <a:t>Pursuant to Board policy, students may carry medication for the treatment of allergies. In addition, epinephrine premeasured auto-injection devices are available in each building and stored in the nurse’s offices.</a:t>
            </a:r>
          </a:p>
          <a:p>
            <a:r>
              <a:rPr lang="en-US" dirty="0" smtClean="0"/>
              <a:t>It is recommended that the student’s parent or guardian complete a Medication Self-Administration Form. (I have a sample form to review)</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 to an Allergic Reaction</a:t>
            </a:r>
            <a:endParaRPr lang="en-US" dirty="0"/>
          </a:p>
        </p:txBody>
      </p:sp>
      <p:sp>
        <p:nvSpPr>
          <p:cNvPr id="3" name="Content Placeholder 2"/>
          <p:cNvSpPr>
            <a:spLocks noGrp="1"/>
          </p:cNvSpPr>
          <p:nvPr>
            <p:ph idx="1"/>
          </p:nvPr>
        </p:nvSpPr>
        <p:spPr/>
        <p:txBody>
          <a:bodyPr>
            <a:normAutofit/>
          </a:bodyPr>
          <a:lstStyle/>
          <a:p>
            <a:pPr>
              <a:buNone/>
            </a:pPr>
            <a:r>
              <a:rPr lang="en-US" dirty="0" smtClean="0"/>
              <a:t>	Any staff member who becomes aware that a student is having an allergic reaction must:</a:t>
            </a:r>
          </a:p>
          <a:p>
            <a:pPr>
              <a:buNone/>
            </a:pPr>
            <a:r>
              <a:rPr lang="en-US" dirty="0" smtClean="0"/>
              <a:t>1.         Stay with the student.</a:t>
            </a:r>
          </a:p>
          <a:p>
            <a:pPr>
              <a:buNone/>
            </a:pPr>
            <a:r>
              <a:rPr lang="en-US" dirty="0" smtClean="0"/>
              <a:t>2.         Notify the nurse, principal or designee 	immediately.</a:t>
            </a:r>
          </a:p>
          <a:p>
            <a:pPr>
              <a:buNone/>
            </a:pPr>
            <a:r>
              <a:rPr lang="en-US" dirty="0" smtClean="0"/>
              <a:t>3.         Contact the parents/guardians.</a:t>
            </a:r>
          </a:p>
          <a:p>
            <a:pPr>
              <a:buNone/>
            </a:pP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274638"/>
            <a:ext cx="7272339" cy="277592"/>
          </a:xfrm>
        </p:spPr>
        <p:txBody>
          <a:bodyPr/>
          <a:lstStyle/>
          <a:p>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If a staff member determines that the allergic reaction is potentially life threatening, the staff member will implement the student’s Section 504 plan, IEP, IHP or EAP if the staff member is familiar with the plan.</a:t>
            </a:r>
          </a:p>
          <a:p>
            <a:pPr>
              <a:buNone/>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If the student does not have a Section 504 plan, IEP, IHP or EAP, the staff member is not familiar with the Section 504 plan, IEP, IHP or EAP or such plan is not immediately available, the staff member will immediately take or direct another person to take the following actions:</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9024" y="427978"/>
            <a:ext cx="7272339" cy="5698185"/>
          </a:xfrm>
        </p:spPr>
        <p:txBody>
          <a:bodyPr>
            <a:normAutofit lnSpcReduction="10000"/>
          </a:bodyPr>
          <a:lstStyle/>
          <a:p>
            <a:pPr marL="457200" indent="-457200">
              <a:buAutoNum type="arabicPeriod"/>
            </a:pPr>
            <a:r>
              <a:rPr lang="en-US" dirty="0" smtClean="0"/>
              <a:t>Call 911.</a:t>
            </a:r>
          </a:p>
          <a:p>
            <a:pPr marL="457200" indent="-457200">
              <a:buAutoNum type="arabicPeriod"/>
            </a:pPr>
            <a:r>
              <a:rPr lang="en-US" dirty="0" smtClean="0"/>
              <a:t>Notify the school nurse or, if the nurse is not available, notify the principal or designee.</a:t>
            </a:r>
          </a:p>
          <a:p>
            <a:pPr marL="457200" indent="-457200">
              <a:buAutoNum type="arabicPeriod"/>
            </a:pPr>
            <a:r>
              <a:rPr lang="en-US" dirty="0" smtClean="0"/>
              <a:t> Administer epinephrine, if available, at the direction of the school nurse or designee. If the school nurse is not present, the staff member may administer epinephrine, if available, if the staff member determines it is necessary to safeguard the health of the student. An employee who has not been trained in the administration of epinephrine may choose not to administer epinephrine. If so, the employee should attempt to locate someone who can administer epinephrine to the student.</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Allergies, especially food allergies, are a significant issue in schools.</a:t>
            </a:r>
          </a:p>
          <a:p>
            <a:r>
              <a:rPr lang="en-US" dirty="0" smtClean="0"/>
              <a:t> Allergic reactions can range from mild to severe and can be life-threatening. </a:t>
            </a:r>
          </a:p>
          <a:p>
            <a:r>
              <a:rPr lang="en-US" dirty="0" smtClean="0"/>
              <a:t>The most common life-threatening allergies are to foods, but environmental, fragrance and chemical allergies may also pose a health risk for some students or staff members. The best form of prevention for life-threatening allergies is avoidance of the allergen.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9024" y="676482"/>
            <a:ext cx="7272339" cy="5449682"/>
          </a:xfrm>
        </p:spPr>
        <p:txBody>
          <a:bodyPr>
            <a:normAutofit lnSpcReduction="10000"/>
          </a:bodyPr>
          <a:lstStyle/>
          <a:p>
            <a:pPr marL="457200" indent="-457200">
              <a:buAutoNum type="arabicPeriod"/>
            </a:pPr>
            <a:r>
              <a:rPr lang="en-US" dirty="0" smtClean="0"/>
              <a:t>Provide first responders with information about the student's allergy, reaction and any actions already taken.</a:t>
            </a:r>
          </a:p>
          <a:p>
            <a:pPr marL="457200" indent="-457200">
              <a:buAutoNum type="arabicPeriod"/>
            </a:pPr>
            <a:r>
              <a:rPr lang="en-US" dirty="0" smtClean="0"/>
              <a:t> Remain with the student until a parent/guardian or emergency contact arrives or until the student is transported from the district by first responders.</a:t>
            </a:r>
          </a:p>
          <a:p>
            <a:pPr marL="457200" indent="-457200">
              <a:buAutoNum type="arabicPeriod"/>
            </a:pPr>
            <a:r>
              <a:rPr lang="en-US" dirty="0" smtClean="0"/>
              <a:t> Notify the parents/guardians of any action taken.</a:t>
            </a:r>
          </a:p>
          <a:p>
            <a:pPr marL="457200" indent="-457200">
              <a:buAutoNum type="arabicPeriod"/>
            </a:pPr>
            <a:r>
              <a:rPr lang="en-US" dirty="0" smtClean="0"/>
              <a:t>As soon as possible after the allergic reaction, the nurse will consult with the director of special education/Section 504 coordinator and the student’s parent/guardian to determine whether an IDEA or 504 referral or an IHP/EAP plan would be appropriate for the student.</a:t>
            </a:r>
          </a:p>
          <a:p>
            <a:pPr>
              <a:buNone/>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Mandatory Staff to be Trained</a:t>
            </a:r>
            <a:endParaRPr lang="en-US" dirty="0"/>
          </a:p>
        </p:txBody>
      </p:sp>
      <p:sp>
        <p:nvSpPr>
          <p:cNvPr id="3" name="Content Placeholder 2"/>
          <p:cNvSpPr>
            <a:spLocks noGrp="1"/>
          </p:cNvSpPr>
          <p:nvPr>
            <p:ph idx="1"/>
          </p:nvPr>
        </p:nvSpPr>
        <p:spPr/>
        <p:txBody>
          <a:bodyPr>
            <a:normAutofit fontScale="92500" lnSpcReduction="10000"/>
          </a:bodyPr>
          <a:lstStyle/>
          <a:p>
            <a:pPr>
              <a:buFont typeface="Arial"/>
              <a:buChar char="•"/>
            </a:pPr>
            <a:r>
              <a:rPr lang="en-US" dirty="0" smtClean="0"/>
              <a:t>The food service director or his/her designee will provide information to food service personnel as necessary. Food service personnel will not act on individual requests for dietary accommodations. If a student or parent/guardian of a student who does not have an IEP, 504 plan or IHP/EAP on file with the food service director requests an accommodation, he or she will be referred to the principal for assistance. </a:t>
            </a:r>
          </a:p>
          <a:p>
            <a:pPr>
              <a:buFont typeface="Arial"/>
              <a:buChar char="•"/>
            </a:pPr>
            <a:r>
              <a:rPr lang="en-US" dirty="0" smtClean="0"/>
              <a:t>The food service director or his/her designee will arrange for all food service staff to be trained in food label reading, cross-contamination avoidance, safe food handling and food item labeling requirements.</a:t>
            </a:r>
          </a:p>
          <a:p>
            <a:pPr>
              <a:buNone/>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Services		</a:t>
            </a:r>
            <a:endParaRPr lang="en-US" dirty="0"/>
          </a:p>
        </p:txBody>
      </p:sp>
      <p:sp>
        <p:nvSpPr>
          <p:cNvPr id="3" name="Content Placeholder 2"/>
          <p:cNvSpPr>
            <a:spLocks noGrp="1"/>
          </p:cNvSpPr>
          <p:nvPr>
            <p:ph idx="1"/>
          </p:nvPr>
        </p:nvSpPr>
        <p:spPr/>
        <p:txBody>
          <a:bodyPr/>
          <a:lstStyle/>
          <a:p>
            <a:pPr>
              <a:buFont typeface="Arial"/>
              <a:buChar char="•"/>
            </a:pPr>
            <a:r>
              <a:rPr lang="en-US" dirty="0" smtClean="0"/>
              <a:t>If there is any change in menu after the menu has been posted, the food service director or his/her designee will notify the school nurse or designee. </a:t>
            </a:r>
          </a:p>
          <a:p>
            <a:pPr>
              <a:buFont typeface="Arial"/>
              <a:buChar char="•"/>
            </a:pPr>
            <a:r>
              <a:rPr lang="en-US" dirty="0" smtClean="0"/>
              <a:t>The nurse or designee will notify parents/guardians of students with a known allergy who might be affected by the change. </a:t>
            </a:r>
          </a:p>
          <a:p>
            <a:pPr>
              <a:buFont typeface="Arial"/>
              <a:buChar char="•"/>
            </a:pPr>
            <a:r>
              <a:rPr lang="en-US" dirty="0" smtClean="0"/>
              <a:t>In compliance with the U.S. Department of Agriculture (USDA) requirement, a written statement signed by a licensed physician must be provided before allowing meal substitutions.</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9024" y="497008"/>
            <a:ext cx="7272339" cy="5629156"/>
          </a:xfrm>
        </p:spPr>
        <p:txBody>
          <a:bodyPr>
            <a:normAutofit fontScale="92500"/>
          </a:bodyPr>
          <a:lstStyle/>
          <a:p>
            <a:pPr>
              <a:buNone/>
            </a:pPr>
            <a:r>
              <a:rPr lang="en-US" sz="2800" dirty="0" smtClean="0"/>
              <a:t>	If any student has been identified as having life-threatening allergies to a food or beverage (including peanuts or tree nuts), procedures will be in place in all cafeterias and dining areas to ensure that the student does not come into contact with the allergen. </a:t>
            </a:r>
          </a:p>
          <a:p>
            <a:pPr>
              <a:buNone/>
            </a:pPr>
            <a:r>
              <a:rPr lang="en-US" sz="2800" dirty="0" smtClean="0"/>
              <a:t>	The principal may designate one (1) or more tables in the dining area as allergen-free areas and specify the prohibited foods and beverages. As appropriate, other students who have agreed not to have foods containing the allergens may sit at the table. No student will be required to sit at a designated table.</a:t>
            </a:r>
          </a:p>
          <a:p>
            <a:pPr>
              <a:buNone/>
            </a:pP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	Staff members supervising dining areas will promote a "no sharing/no trading" environment to prevent students from trading foods, beverages or dining utensils</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Transportation and Off-Site Activities</a:t>
            </a:r>
            <a:br>
              <a:rPr lang="en-US" dirty="0" smtClean="0"/>
            </a:br>
            <a:endParaRPr lang="en-US" dirty="0"/>
          </a:p>
        </p:txBody>
      </p:sp>
      <p:sp>
        <p:nvSpPr>
          <p:cNvPr id="3" name="Content Placeholder 2"/>
          <p:cNvSpPr>
            <a:spLocks noGrp="1"/>
          </p:cNvSpPr>
          <p:nvPr>
            <p:ph idx="1"/>
          </p:nvPr>
        </p:nvSpPr>
        <p:spPr/>
        <p:txBody>
          <a:bodyPr>
            <a:normAutofit fontScale="92500"/>
          </a:bodyPr>
          <a:lstStyle/>
          <a:p>
            <a:r>
              <a:rPr lang="en-US" dirty="0" smtClean="0"/>
              <a:t>Students being transported to and from activities on district transportation may be allowed to consume food and beverages if the staff member serving as sponsor has verified that none of the students being transported have documented life-threatening food allergies.</a:t>
            </a:r>
          </a:p>
          <a:p>
            <a:r>
              <a:rPr lang="en-US" dirty="0" smtClean="0"/>
              <a:t>Five (5) days prior to an off-site activity, staff members sponsoring the activity, such as competitions and field trips, must verify which, if any, students have allergies and acquire information about the allergies and response to reactions, including any medications that may be needed in the case of an allergic reaction.</a:t>
            </a:r>
          </a:p>
          <a:p>
            <a:pPr>
              <a:buNone/>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9024" y="635064"/>
            <a:ext cx="7272339" cy="5491099"/>
          </a:xfrm>
        </p:spPr>
        <p:txBody>
          <a:bodyPr>
            <a:noAutofit/>
          </a:bodyPr>
          <a:lstStyle/>
          <a:p>
            <a:pPr>
              <a:buFont typeface="Arial"/>
              <a:buChar char="•"/>
            </a:pPr>
            <a:r>
              <a:rPr lang="en-US" sz="2800" dirty="0" smtClean="0"/>
              <a:t>An allergy is an overreaction of the immune system.</a:t>
            </a:r>
          </a:p>
          <a:p>
            <a:pPr>
              <a:buFont typeface="Arial"/>
              <a:buChar char="•"/>
            </a:pPr>
            <a:r>
              <a:rPr lang="en-US" sz="2800" dirty="0" smtClean="0"/>
              <a:t>It can affect any system in the body, including the skin, lungs, nasal passages, eyes, gastrointestinal tract, cardiovascular system, etc.</a:t>
            </a:r>
          </a:p>
          <a:p>
            <a:pPr>
              <a:buFont typeface="Arial"/>
              <a:buChar char="•"/>
            </a:pPr>
            <a:r>
              <a:rPr lang="en-US" sz="2800" b="1" i="1" dirty="0" err="1" smtClean="0"/>
              <a:t>anaphylaxis.␣An</a:t>
            </a:r>
            <a:r>
              <a:rPr lang="en-US" sz="2800" b="1" i="1" dirty="0" smtClean="0"/>
              <a:t> anaphylactic reaction affects the whole body and can be severe or fatal.</a:t>
            </a:r>
            <a:endParaRPr lang="en-US" sz="28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Symptoms of Anaphylaxis</a:t>
            </a:r>
          </a:p>
        </p:txBody>
      </p:sp>
      <p:sp>
        <p:nvSpPr>
          <p:cNvPr id="4" name="Content Placeholder 3"/>
          <p:cNvSpPr>
            <a:spLocks noGrp="1"/>
          </p:cNvSpPr>
          <p:nvPr>
            <p:ph type="body" orient="vert" idx="4294967295"/>
          </p:nvPr>
        </p:nvSpPr>
        <p:spPr>
          <a:xfrm>
            <a:off x="0" y="1600200"/>
            <a:ext cx="8229600" cy="4525963"/>
          </a:xfrm>
        </p:spPr>
        <p:txBody>
          <a:bodyPr>
            <a:normAutofit/>
          </a:bodyPr>
          <a:lstStyle/>
          <a:p>
            <a:pPr>
              <a:buNone/>
            </a:pPr>
            <a:r>
              <a:rPr lang="en-US" dirty="0"/>
              <a:t>Symptoms may </a:t>
            </a:r>
            <a:r>
              <a:rPr lang="en-US" dirty="0" smtClean="0"/>
              <a:t>include:</a:t>
            </a:r>
          </a:p>
          <a:p>
            <a:r>
              <a:rPr lang="en-US" sz="2800" dirty="0" smtClean="0"/>
              <a:t>Flushing</a:t>
            </a:r>
            <a:r>
              <a:rPr lang="en-US" sz="2800" dirty="0"/>
              <a:t>, tingling, or itchiness of the skin; swelling of lips or joints; hives or rash; </a:t>
            </a:r>
            <a:r>
              <a:rPr lang="en-US" sz="2800" dirty="0" smtClean="0"/>
              <a:t>paleness.</a:t>
            </a:r>
          </a:p>
          <a:p>
            <a:r>
              <a:rPr lang="en-US" sz="2800" dirty="0" smtClean="0"/>
              <a:t>Sense </a:t>
            </a:r>
            <a:r>
              <a:rPr lang="en-US" sz="2800" dirty="0"/>
              <a:t>of impending </a:t>
            </a:r>
            <a:r>
              <a:rPr lang="en-US" sz="2800" dirty="0" smtClean="0"/>
              <a:t>doom. Inconsolable </a:t>
            </a:r>
            <a:r>
              <a:rPr lang="en-US" sz="2800" dirty="0"/>
              <a:t>crying, pointing to throat, ears, etc. especially if child is unable to verbalize </a:t>
            </a:r>
            <a:r>
              <a:rPr lang="en-US" sz="2800" dirty="0" smtClean="0"/>
              <a:t>symptoms.</a:t>
            </a:r>
          </a:p>
        </p:txBody>
      </p:sp>
    </p:spTree>
  </p:cSld>
  <p:clrMapOvr>
    <a:masterClrMapping/>
  </p:clrMapOvr>
  <mc:AlternateContent>
    <mc:Choice xmlns:mp="http://schemas.microsoft.com/office/mac/powerpoint/2008/main" Requires="mp">
      <mc:AlternateContent>
        <mc:Choice Requires="mp">
          <mp:transition>
            <mp:cube dir="u"/>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p:cover dir="u"/>
          </p:transition>
        </mc:Fallback>
      </mc:AlternateContent>
    </mc:Choice>
    <mc:Fallback>
      <mc:AlternateContent>
        <mc:Choice Requires="mp">
          <p:transition>
            <p:cover dir="u"/>
          </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p:cover dir="u"/>
          </p:transition>
        </mc:Fallback>
      </mc:AlternateContent>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Symptoms of Anaphylaxis</a:t>
            </a:r>
            <a:endParaRPr lang="en-US" dirty="0"/>
          </a:p>
        </p:txBody>
      </p:sp>
      <p:sp>
        <p:nvSpPr>
          <p:cNvPr id="4" name="Content Placeholder 3"/>
          <p:cNvSpPr>
            <a:spLocks noGrp="1"/>
          </p:cNvSpPr>
          <p:nvPr>
            <p:ph idx="1"/>
          </p:nvPr>
        </p:nvSpPr>
        <p:spPr/>
        <p:txBody>
          <a:bodyPr/>
          <a:lstStyle/>
          <a:p>
            <a:pPr>
              <a:buNone/>
            </a:pPr>
            <a:endParaRPr lang="en-US" sz="2800" dirty="0" smtClean="0"/>
          </a:p>
          <a:p>
            <a:r>
              <a:rPr lang="en-US" sz="2800" dirty="0" smtClean="0"/>
              <a:t>A lump or tickle in the throat; throat tightness; hoarseness; difficulty swallowing; nasal congestion; runny nose; a feeling of “fullness” in the ears.</a:t>
            </a:r>
          </a:p>
          <a:p>
            <a:endParaRPr lang="en-US" sz="2800" dirty="0" smtClean="0"/>
          </a:p>
          <a:p>
            <a:r>
              <a:rPr lang="en-US" sz="2800" dirty="0" smtClean="0"/>
              <a:t>Lightheadedness; faintness; irregular or rapid heartbeat; confusion; passing out.</a:t>
            </a:r>
          </a:p>
          <a:p>
            <a:pPr>
              <a:buNone/>
            </a:pPr>
            <a:endParaRPr lang="en-US" dirty="0"/>
          </a:p>
        </p:txBody>
      </p:sp>
    </p:spTree>
  </p:cSld>
  <p:clrMapOvr>
    <a:masterClrMapping/>
  </p:clrMapOvr>
  <p:transition>
    <p:wipe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Symptoms of Anaphylaxis</a:t>
            </a:r>
            <a:endParaRPr lang="en-US" dirty="0"/>
          </a:p>
        </p:txBody>
      </p:sp>
      <p:sp>
        <p:nvSpPr>
          <p:cNvPr id="3" name="Content Placeholder 2"/>
          <p:cNvSpPr>
            <a:spLocks noGrp="1"/>
          </p:cNvSpPr>
          <p:nvPr>
            <p:ph idx="1"/>
          </p:nvPr>
        </p:nvSpPr>
        <p:spPr/>
        <p:txBody>
          <a:bodyPr/>
          <a:lstStyle/>
          <a:p>
            <a:r>
              <a:rPr lang="en-US" sz="3200" dirty="0" smtClean="0"/>
              <a:t>Chest tightness; wheezing or high-pitched sounds from the lungs; shortness of breath (not to be confused with asthma).</a:t>
            </a:r>
          </a:p>
          <a:p>
            <a:r>
              <a:rPr lang="en-US" sz="3200" dirty="0" smtClean="0"/>
              <a:t>Nausea; abdominal cramps; bloating; vomiting; diarrhea.</a:t>
            </a:r>
          </a:p>
          <a:p>
            <a:endParaRPr lang="en-US" dirty="0"/>
          </a:p>
        </p:txBody>
      </p:sp>
    </p:spTree>
  </p:cSld>
  <p:clrMapOvr>
    <a:masterClrMapping/>
  </p:clrMapOvr>
  <p:transition>
    <p:wipe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Symptoms of Anaphylaxis</a:t>
            </a:r>
            <a:endParaRPr lang="en-US" dirty="0"/>
          </a:p>
        </p:txBody>
      </p:sp>
      <p:sp>
        <p:nvSpPr>
          <p:cNvPr id="3" name="Content Placeholder 2"/>
          <p:cNvSpPr>
            <a:spLocks noGrp="1"/>
          </p:cNvSpPr>
          <p:nvPr>
            <p:ph idx="1"/>
          </p:nvPr>
        </p:nvSpPr>
        <p:spPr/>
        <p:txBody>
          <a:bodyPr>
            <a:normAutofit lnSpcReduction="10000"/>
          </a:bodyPr>
          <a:lstStyle/>
          <a:p>
            <a:pPr>
              <a:buNone/>
            </a:pPr>
            <a:endParaRPr lang="en-US" dirty="0" smtClean="0"/>
          </a:p>
          <a:p>
            <a:r>
              <a:rPr lang="en-US" sz="3200" dirty="0" smtClean="0"/>
              <a:t>Sense of impending doom. Inconsolable crying, pointing to throat, ears, etc. especially if child is unable to verbalize symptoms.</a:t>
            </a:r>
          </a:p>
          <a:p>
            <a:r>
              <a:rPr lang="en-US" sz="3200" dirty="0" smtClean="0"/>
              <a:t>Lightheadedness; faintness; irregular or rapid heartbeat; confusion; passing out.</a:t>
            </a:r>
          </a:p>
          <a:p>
            <a:endParaRPr lang="en-US" dirty="0"/>
          </a:p>
        </p:txBody>
      </p:sp>
    </p:spTree>
  </p:cSld>
  <p:clrMapOvr>
    <a:masterClrMapping/>
  </p:clrMapOvr>
  <p:transition>
    <p:wipe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Symptoms of Anaphylaxis</a:t>
            </a:r>
            <a:endParaRPr lang="en-US" dirty="0"/>
          </a:p>
        </p:txBody>
      </p:sp>
      <p:sp>
        <p:nvSpPr>
          <p:cNvPr id="3" name="Content Placeholder 2"/>
          <p:cNvSpPr>
            <a:spLocks noGrp="1"/>
          </p:cNvSpPr>
          <p:nvPr>
            <p:ph idx="1"/>
          </p:nvPr>
        </p:nvSpPr>
        <p:spPr/>
        <p:txBody>
          <a:bodyPr/>
          <a:lstStyle/>
          <a:p>
            <a:endParaRPr lang="en-US" b="1" dirty="0" smtClean="0"/>
          </a:p>
          <a:p>
            <a:endParaRPr lang="en-US" b="1" dirty="0"/>
          </a:p>
          <a:p>
            <a:r>
              <a:rPr lang="en-US" sz="3200" b="1" dirty="0" smtClean="0"/>
              <a:t>The most dangerous symptoms include breathing difficulties and a drop in blood pressure or shock.</a:t>
            </a:r>
            <a:endParaRPr lang="en-US" sz="3200" dirty="0" smtClean="0"/>
          </a:p>
          <a:p>
            <a:pPr>
              <a:buNone/>
            </a:pPr>
            <a:endParaRPr lang="en-US" dirty="0"/>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9024" y="1242516"/>
            <a:ext cx="7272339" cy="4883647"/>
          </a:xfrm>
        </p:spPr>
        <p:txBody>
          <a:bodyPr>
            <a:normAutofit fontScale="92500"/>
          </a:bodyPr>
          <a:lstStyle/>
          <a:p>
            <a:pPr>
              <a:buNone/>
            </a:pPr>
            <a:endParaRPr lang="en-US" dirty="0" smtClean="0"/>
          </a:p>
          <a:p>
            <a:pPr>
              <a:buNone/>
            </a:pPr>
            <a:r>
              <a:rPr lang="en-US" dirty="0" smtClean="0"/>
              <a:t>	The best form of prevention for life-threatening allergies is avoidance of the allergen. The best way to avoid, is to have a well define policy and procedure.</a:t>
            </a:r>
          </a:p>
          <a:p>
            <a:pPr>
              <a:buNone/>
            </a:pPr>
            <a:endParaRPr lang="en-US" dirty="0" smtClean="0"/>
          </a:p>
          <a:p>
            <a:pPr>
              <a:buNone/>
            </a:pPr>
            <a:r>
              <a:rPr lang="en-US" dirty="0" smtClean="0"/>
              <a:t>The purpose of Joplin’s  policy is to create an organized system for preventing and responding to allergic reactions. This policy is not a guarantee of an allergen-free environment; instead, it is designed to increase awareness, ensure provision of education and training, reduce the chance of exposure and outline responses to allergic reactions.</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Tradition">
  <a:themeElements>
    <a:clrScheme name="Tradition">
      <a:dk1>
        <a:srgbClr val="FFFFFF"/>
      </a:dk1>
      <a:lt1>
        <a:srgbClr val="000000"/>
      </a:lt1>
      <a:dk2>
        <a:srgbClr val="D28E11"/>
      </a:dk2>
      <a:lt2>
        <a:srgbClr val="F2E2AB"/>
      </a:lt2>
      <a:accent1>
        <a:srgbClr val="6B4A0B"/>
      </a:accent1>
      <a:accent2>
        <a:srgbClr val="790A14"/>
      </a:accent2>
      <a:accent3>
        <a:srgbClr val="908342"/>
      </a:accent3>
      <a:accent4>
        <a:srgbClr val="423E5C"/>
      </a:accent4>
      <a:accent5>
        <a:srgbClr val="641345"/>
      </a:accent5>
      <a:accent6>
        <a:srgbClr val="748A2F"/>
      </a:accent6>
      <a:hlink>
        <a:srgbClr val="DD7E0E"/>
      </a:hlink>
      <a:folHlink>
        <a:srgbClr val="7F6F6F"/>
      </a:folHlink>
    </a:clrScheme>
    <a:fontScheme name="Tradition">
      <a:majorFont>
        <a:latin typeface="Candara"/>
        <a:ea typeface=""/>
        <a:cs typeface=""/>
        <a:font script="Jpan" typeface="メイリオ"/>
      </a:majorFont>
      <a:minorFont>
        <a:latin typeface="Candara"/>
        <a:ea typeface=""/>
        <a:cs typeface=""/>
        <a:font script="Jpan" typeface="メイリオ"/>
      </a:minorFont>
    </a:fontScheme>
    <a:fmtScheme name="Tradition">
      <a:fillStyleLst>
        <a:solidFill>
          <a:schemeClr val="phClr"/>
        </a:solidFill>
        <a:blipFill rotWithShape="1">
          <a:blip xmlns:r="http://schemas.openxmlformats.org/officeDocument/2006/relationships" r:embed="rId1">
            <a:duotone>
              <a:schemeClr val="phClr">
                <a:shade val="10000"/>
                <a:satMod val="150000"/>
              </a:schemeClr>
              <a:schemeClr val="phClr">
                <a:tint val="90000"/>
                <a:satMod val="300000"/>
              </a:schemeClr>
            </a:duotone>
          </a:blip>
          <a:stretch/>
        </a:blipFill>
        <a:blipFill rotWithShape="1">
          <a:blip xmlns:r="http://schemas.openxmlformats.org/officeDocument/2006/relationships" r:embed="rId2">
            <a:duotone>
              <a:schemeClr val="phClr">
                <a:shade val="10000"/>
                <a:satMod val="150000"/>
              </a:schemeClr>
              <a:schemeClr val="phClr">
                <a:tint val="90000"/>
                <a:satMod val="300000"/>
              </a:schemeClr>
            </a:duotone>
          </a:blip>
          <a:stretch/>
        </a:blipFill>
      </a:fillStyleLst>
      <a:lnStyleLst>
        <a:ln w="15875" cap="flat" cmpd="sng" algn="ctr">
          <a:solidFill>
            <a:schemeClr val="phClr">
              <a:shade val="95000"/>
              <a:satMod val="105000"/>
            </a:schemeClr>
          </a:solidFill>
          <a:prstDash val="solid"/>
          <a:miter/>
        </a:ln>
        <a:ln w="38100" cap="flat" cmpd="sng" algn="ctr">
          <a:solidFill>
            <a:schemeClr val="phClr">
              <a:shade val="90000"/>
            </a:schemeClr>
          </a:solidFill>
          <a:prstDash val="solid"/>
          <a:miter/>
        </a:ln>
        <a:ln w="76200" cap="flat" cmpd="dbl" algn="ctr">
          <a:solidFill>
            <a:schemeClr val="phClr"/>
          </a:solidFill>
          <a:prstDash val="solid"/>
          <a:miter/>
        </a:ln>
      </a:lnStyleLst>
      <a:effectStyleLst>
        <a:effectStyle>
          <a:effectLst/>
        </a:effectStyle>
        <a:effectStyle>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a:effectStyle>
        <a:effectStyle>
          <a:effectLst>
            <a:outerShdw blurRad="63500" dist="25400" dir="5400000" algn="br" rotWithShape="0">
              <a:srgbClr val="000000">
                <a:alpha val="50000"/>
              </a:srgbClr>
            </a:outerShdw>
          </a:effectLst>
          <a:scene3d>
            <a:camera prst="orthographicFront">
              <a:rot lat="0" lon="0" rev="0"/>
            </a:camera>
            <a:lightRig rig="balanced" dir="t">
              <a:rot lat="0" lon="0" rev="3600000"/>
            </a:lightRig>
          </a:scene3d>
          <a:sp3d>
            <a:bevelT w="889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hade val="10000"/>
                <a:satMod val="175000"/>
              </a:schemeClr>
              <a:schemeClr val="phClr">
                <a:satMod val="3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Tradition.thmx</Template>
  <TotalTime>187</TotalTime>
  <Words>1728</Words>
  <Application>Microsoft Macintosh PowerPoint</Application>
  <PresentationFormat>On-screen Show (4:3)</PresentationFormat>
  <Paragraphs>81</Paragraphs>
  <Slides>25</Slides>
  <Notes>0</Notes>
  <HiddenSlides>0</HiddenSlides>
  <MMClips>0</MMClips>
  <ScaleCrop>false</ScaleCrop>
  <HeadingPairs>
    <vt:vector size="4" baseType="variant">
      <vt:variant>
        <vt:lpstr>Design Template</vt:lpstr>
      </vt:variant>
      <vt:variant>
        <vt:i4>1</vt:i4>
      </vt:variant>
      <vt:variant>
        <vt:lpstr>Slide Titles</vt:lpstr>
      </vt:variant>
      <vt:variant>
        <vt:i4>25</vt:i4>
      </vt:variant>
    </vt:vector>
  </HeadingPairs>
  <TitlesOfParts>
    <vt:vector size="26" baseType="lpstr">
      <vt:lpstr>Tradition</vt:lpstr>
      <vt:lpstr>  JOPLIN PUBLIC SCHOOLS STUDENT ALLERGY PREVENTION AND RESPONSE  FILE:  JHCF CRITICAL</vt:lpstr>
      <vt:lpstr>Slide 2</vt:lpstr>
      <vt:lpstr>Slide 3</vt:lpstr>
      <vt:lpstr>Symptoms of Anaphylaxis</vt:lpstr>
      <vt:lpstr>Symptoms of Anaphylaxis</vt:lpstr>
      <vt:lpstr>Symptoms of Anaphylaxis</vt:lpstr>
      <vt:lpstr>Symptoms of Anaphylaxis</vt:lpstr>
      <vt:lpstr>Symptoms of Anaphylaxis</vt:lpstr>
      <vt:lpstr>Slide 9</vt:lpstr>
      <vt:lpstr>Education and Training </vt:lpstr>
      <vt:lpstr>Confidentiality </vt:lpstr>
      <vt:lpstr>Response to Allergic Reaction </vt:lpstr>
      <vt:lpstr>STUDENT ALLERGY PREVENTION AND RESPONSE</vt:lpstr>
      <vt:lpstr>TRAINING</vt:lpstr>
      <vt:lpstr>Self-Administration</vt:lpstr>
      <vt:lpstr>Response to an Allergic Reaction</vt:lpstr>
      <vt:lpstr>Slide 17</vt:lpstr>
      <vt:lpstr>Slide 18</vt:lpstr>
      <vt:lpstr>Slide 19</vt:lpstr>
      <vt:lpstr>Slide 20</vt:lpstr>
      <vt:lpstr>Other Mandatory Staff to be Trained</vt:lpstr>
      <vt:lpstr>Food Services  </vt:lpstr>
      <vt:lpstr>Slide 23</vt:lpstr>
      <vt:lpstr>Slide 24</vt:lpstr>
      <vt:lpstr>Transportation and Off-Site Activities </vt:lpstr>
    </vt:vector>
  </TitlesOfParts>
  <Company>Joplin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JOPLIN PUBLIC SCHOOLS STUDENT ALLERGY PREVENTION AND RESPONSE  FILE:  JHCF CRITICAL</dc:title>
  <dc:creator>Technology Services</dc:creator>
  <cp:lastModifiedBy>Technology Services</cp:lastModifiedBy>
  <cp:revision>2</cp:revision>
  <dcterms:created xsi:type="dcterms:W3CDTF">2011-08-05T12:26:59Z</dcterms:created>
  <dcterms:modified xsi:type="dcterms:W3CDTF">2011-08-05T12:28:57Z</dcterms:modified>
</cp:coreProperties>
</file>